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baa3f701c4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baa3f701c4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baa3f701c4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2baa3f701c4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baa3f701c4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2baa3f701c4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baa3f701c4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2baa3f701c4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baa3f701c4_0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2baa3f701c4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baa3f701c4_0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2baa3f701c4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baa3f701c4_0_10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2baa3f701c4_0_10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baa3f701c4_0_10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2baa3f701c4_0_10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baa3f701c4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2baa3f701c4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baa3f701c4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2baa3f701c4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baa3f701c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baa3f701c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baa3f701c4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2baa3f701c4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2baa3f701c4_0_78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256" name="Google Shape;256;g2baa3f701c4_0_7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g2baa3f701c4_0_78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2baa3f701c4_0_80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265" name="Google Shape;265;g2baa3f701c4_0_8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g2baa3f701c4_0_80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2baa3f701c4_0_86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273" name="Google Shape;273;g2baa3f701c4_0_8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g2baa3f701c4_0_86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2baa3f701c4_0_9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284" name="Google Shape;284;g2baa3f701c4_0_9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g2baa3f701c4_0_91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2baa3f701c4_0_80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293" name="Google Shape;293;g2baa3f701c4_0_8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g2baa3f701c4_0_80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baa3f701c4_0_87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301" name="Google Shape;301;g2baa3f701c4_0_8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g2baa3f701c4_0_87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2baa3f701c4_0_8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311" name="Google Shape;311;g2baa3f701c4_0_8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g2baa3f701c4_0_81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2baa3f701c4_0_8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319" name="Google Shape;319;g2baa3f701c4_0_8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g2baa3f701c4_0_82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2baa3f701c4_0_8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328" name="Google Shape;328;g2baa3f701c4_0_8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g2baa3f701c4_0_82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2baa3f701c4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2baa3f701c4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2baa3f701c4_0_84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336" name="Google Shape;336;g2baa3f701c4_0_8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g2baa3f701c4_0_84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2baa3f701c4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2baa3f701c4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2baa3f701c4_0_6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2baa3f701c4_0_6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2baa3f701c4_0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2baa3f701c4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2baa3f701c4_0_2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375" name="Google Shape;375;g2baa3f701c4_0_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g2baa3f701c4_0_21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2baa3f701c4_0_2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386" name="Google Shape;386;g2baa3f701c4_0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g2baa3f701c4_0_22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2baa3f701c4_0_4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2baa3f701c4_0_4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2baa3f701c4_0_24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401" name="Google Shape;401;g2baa3f701c4_0_2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g2baa3f701c4_0_24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2baa3f701c4_0_25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414" name="Google Shape;414;g2baa3f701c4_0_2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g2baa3f701c4_0_25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2baa3f701c4_0_4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2baa3f701c4_0_4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baa3f701c4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2baa3f701c4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342900" rtl="0" algn="l">
              <a:spcBef>
                <a:spcPts val="0"/>
              </a:spcBef>
              <a:spcAft>
                <a:spcPts val="0"/>
              </a:spcAft>
              <a:buSzPts val="1100"/>
              <a:buChar char="•"/>
            </a:pPr>
            <a:r>
              <a:rPr lang="en"/>
              <a:t>AKA Strunk &amp; White</a:t>
            </a:r>
            <a:endParaRPr/>
          </a:p>
          <a:p>
            <a:pPr indent="-298450" lvl="0" marL="342900" rtl="0" algn="l">
              <a:spcBef>
                <a:spcPts val="0"/>
              </a:spcBef>
              <a:spcAft>
                <a:spcPts val="0"/>
              </a:spcAft>
              <a:buSzPts val="1100"/>
              <a:buChar char="•"/>
            </a:pPr>
            <a:r>
              <a:rPr lang="en"/>
              <a:t>1918 (Strunk), 1959</a:t>
            </a:r>
            <a:endParaRPr/>
          </a:p>
          <a:p>
            <a:pPr indent="-298450" lvl="0" marL="342900" rtl="0" algn="l">
              <a:spcBef>
                <a:spcPts val="0"/>
              </a:spcBef>
              <a:spcAft>
                <a:spcPts val="0"/>
              </a:spcAft>
              <a:buSzPts val="1100"/>
              <a:buChar char="•"/>
            </a:pPr>
            <a:r>
              <a:rPr lang="en"/>
              <a:t>Doesn’t describe how to write in English</a:t>
            </a:r>
            <a:endParaRPr/>
          </a:p>
          <a:p>
            <a:pPr indent="-298450" lvl="0" marL="342900" rtl="0" algn="l">
              <a:spcBef>
                <a:spcPts val="0"/>
              </a:spcBef>
              <a:spcAft>
                <a:spcPts val="0"/>
              </a:spcAft>
              <a:buSzPts val="1100"/>
              <a:buChar char="•"/>
            </a:pPr>
            <a:r>
              <a:rPr lang="en"/>
              <a:t>Describes how to write effectively in English</a:t>
            </a:r>
            <a:endParaRPr/>
          </a:p>
          <a:p>
            <a:pPr indent="-298450" lvl="0" marL="342900" rtl="0" algn="l">
              <a:spcBef>
                <a:spcPts val="0"/>
              </a:spcBef>
              <a:spcAft>
                <a:spcPts val="0"/>
              </a:spcAft>
              <a:buSzPts val="1100"/>
              <a:buChar char="•"/>
            </a:pPr>
            <a:r>
              <a:rPr lang="en"/>
              <a:t>Writing is understandable and  efficient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8450" lvl="0" marL="342900" rtl="0" algn="l">
              <a:spcBef>
                <a:spcPts val="0"/>
              </a:spcBef>
              <a:spcAft>
                <a:spcPts val="0"/>
              </a:spcAft>
              <a:buSzPts val="1100"/>
              <a:buChar char="•"/>
            </a:pPr>
            <a:r>
              <a:rPr lang="en"/>
              <a:t>1974</a:t>
            </a:r>
            <a:endParaRPr/>
          </a:p>
          <a:p>
            <a:pPr indent="-298450" lvl="0" marL="342900" rtl="0" algn="l">
              <a:spcBef>
                <a:spcPts val="0"/>
              </a:spcBef>
              <a:spcAft>
                <a:spcPts val="0"/>
              </a:spcAft>
              <a:buSzPts val="1100"/>
              <a:buChar char="•"/>
            </a:pPr>
            <a:r>
              <a:rPr lang="en"/>
              <a:t>Doesn’t describe how to write programs</a:t>
            </a:r>
            <a:endParaRPr/>
          </a:p>
          <a:p>
            <a:pPr indent="-298450" lvl="0" marL="342900" rtl="0" algn="l">
              <a:spcBef>
                <a:spcPts val="0"/>
              </a:spcBef>
              <a:spcAft>
                <a:spcPts val="0"/>
              </a:spcAft>
              <a:buSzPts val="1100"/>
              <a:buChar char="•"/>
            </a:pPr>
            <a:r>
              <a:rPr lang="en"/>
              <a:t>Describes how to write efficient programs that can be read by computers and people</a:t>
            </a:r>
            <a:endParaRPr/>
          </a:p>
          <a:p>
            <a:pPr indent="-298450" lvl="0" marL="342900" rtl="0" algn="l">
              <a:spcBef>
                <a:spcPts val="0"/>
              </a:spcBef>
              <a:spcAft>
                <a:spcPts val="0"/>
              </a:spcAft>
              <a:buSzPts val="1100"/>
              <a:buChar char="•"/>
            </a:pPr>
            <a:r>
              <a:rPr lang="en"/>
              <a:t>Why is it important that people can read your code?</a:t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2baa3f701c4_0_4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2baa3f701c4_0_4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2baa3f701c4_0_5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2baa3f701c4_0_5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2baa3f701c4_0_5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2baa3f701c4_0_5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2baa3f701c4_0_5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2baa3f701c4_0_5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2baa3f701c4_0_5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2baa3f701c4_0_5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2baa3f701c4_0_5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2baa3f701c4_0_5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2baa3f701c4_0_5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2baa3f701c4_0_5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2baa3f701c4_0_5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2baa3f701c4_0_5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2baa3f701c4_0_5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2baa3f701c4_0_5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2baa3f701c4_0_5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2baa3f701c4_0_5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baa3f701c4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2baa3f701c4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2baa3f701c4_0_5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2baa3f701c4_0_5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2baa3f701c4_0_5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2baa3f701c4_0_5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2baa3f701c4_0_5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2baa3f701c4_0_5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2baa3f701c4_0_5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Google Shape;547;g2baa3f701c4_0_5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2baa3f701c4_0_2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4" name="Google Shape;554;g2baa3f701c4_0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2baa3f701c4_0_9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Google Shape;562;g2baa3f701c4_0_9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baa3f701c4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2baa3f701c4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baa3f701c4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2baa3f701c4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baa3f701c4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2baa3f701c4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baa3f701c4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2baa3f701c4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"/>
          <p:cNvPicPr preferRelativeResize="0"/>
          <p:nvPr/>
        </p:nvPicPr>
        <p:blipFill rotWithShape="1">
          <a:blip r:embed="rId2">
            <a:alphaModFix/>
          </a:blip>
          <a:srcRect b="22311" l="0" r="0" t="0"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5" name="Google Shape;15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525" y="114901"/>
            <a:ext cx="3203124" cy="21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36596" y="4663214"/>
            <a:ext cx="584554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2"/>
          <p:cNvSpPr txBox="1"/>
          <p:nvPr>
            <p:ph idx="2" type="subTitle"/>
          </p:nvPr>
        </p:nvSpPr>
        <p:spPr>
          <a:xfrm>
            <a:off x="311700" y="366367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i="1" sz="20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" name="Google Shape;5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0" name="Google Shape;60;p13"/>
          <p:cNvSpPr txBox="1"/>
          <p:nvPr>
            <p:ph idx="1" type="body"/>
          </p:nvPr>
        </p:nvSpPr>
        <p:spPr>
          <a:xfrm>
            <a:off x="457200" y="1200150"/>
            <a:ext cx="8229600" cy="37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indent="-342900" lvl="1" marL="9144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2pPr>
            <a:lvl3pPr indent="-342900" lvl="2" marL="13716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3pPr>
            <a:lvl4pPr indent="-342900" lvl="3" marL="18288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indent="-342900" lvl="4" marL="22860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indent="-342900" lvl="5" marL="2743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indent="-342900" lvl="6" marL="32004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indent="-342900" lvl="7" marL="36576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indent="-342900" lvl="8" marL="411480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lt1"/>
        </a:solid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3"/>
          <p:cNvPicPr preferRelativeResize="0"/>
          <p:nvPr/>
        </p:nvPicPr>
        <p:blipFill rotWithShape="1">
          <a:blip r:embed="rId2">
            <a:alphaModFix/>
          </a:blip>
          <a:srcRect b="22311" l="0" r="0" t="0"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1" name="Google Shape;21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2" name="Google Shape;22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525" y="114901"/>
            <a:ext cx="3203124" cy="21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23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36596" y="4663214"/>
            <a:ext cx="584554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8" name="Google Shape;38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9" name="Google Shape;39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2" name="Google Shape;42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" name="Google Shape;45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6" name="Google Shape;46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7" name="Google Shape;47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8" name="Google Shape;4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51" name="Google Shape;51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" name="Google Shape;9;p1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95825" y="95825"/>
            <a:ext cx="8925324" cy="496100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www.pylint.org/" TargetMode="External"/><Relationship Id="rId4" Type="http://schemas.openxmlformats.org/officeDocument/2006/relationships/image" Target="../media/image9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7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Relationship Id="rId4" Type="http://schemas.openxmlformats.org/officeDocument/2006/relationships/image" Target="../media/image19.png"/><Relationship Id="rId5" Type="http://schemas.openxmlformats.org/officeDocument/2006/relationships/image" Target="../media/image16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8.png"/><Relationship Id="rId4" Type="http://schemas.openxmlformats.org/officeDocument/2006/relationships/image" Target="../media/image14.png"/><Relationship Id="rId5" Type="http://schemas.openxmlformats.org/officeDocument/2006/relationships/image" Target="../media/image18.png"/><Relationship Id="rId6" Type="http://schemas.openxmlformats.org/officeDocument/2006/relationships/image" Target="../media/image2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2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Relationship Id="rId5" Type="http://schemas.openxmlformats.org/officeDocument/2006/relationships/image" Target="../media/image28.png"/><Relationship Id="rId6" Type="http://schemas.openxmlformats.org/officeDocument/2006/relationships/image" Target="../media/image23.png"/><Relationship Id="rId7" Type="http://schemas.openxmlformats.org/officeDocument/2006/relationships/image" Target="../media/image31.png"/><Relationship Id="rId8" Type="http://schemas.openxmlformats.org/officeDocument/2006/relationships/image" Target="../media/image3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2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8.png"/><Relationship Id="rId4" Type="http://schemas.openxmlformats.org/officeDocument/2006/relationships/image" Target="../media/image37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4.png"/><Relationship Id="rId4" Type="http://schemas.openxmlformats.org/officeDocument/2006/relationships/image" Target="../media/image43.png"/><Relationship Id="rId5" Type="http://schemas.openxmlformats.org/officeDocument/2006/relationships/image" Target="../media/image33.png"/><Relationship Id="rId6" Type="http://schemas.openxmlformats.org/officeDocument/2006/relationships/image" Target="../media/image4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0.png"/><Relationship Id="rId4" Type="http://schemas.openxmlformats.org/officeDocument/2006/relationships/image" Target="../media/image4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2.png"/><Relationship Id="rId4" Type="http://schemas.openxmlformats.org/officeDocument/2006/relationships/image" Target="../media/image3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6.png"/><Relationship Id="rId4" Type="http://schemas.openxmlformats.org/officeDocument/2006/relationships/image" Target="../media/image50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7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6.png"/><Relationship Id="rId4" Type="http://schemas.openxmlformats.org/officeDocument/2006/relationships/image" Target="../media/image8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3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5.jpg"/><Relationship Id="rId4" Type="http://schemas.openxmlformats.org/officeDocument/2006/relationships/image" Target="../media/image91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5.xml"/><Relationship Id="rId3" Type="http://schemas.openxmlformats.org/officeDocument/2006/relationships/hyperlink" Target="https://github.com/kallisons/NOAH_LSM_Mussel_v2.0" TargetMode="External"/><Relationship Id="rId4" Type="http://schemas.openxmlformats.org/officeDocument/2006/relationships/hyperlink" Target="https://github.com/kallisons/NOAH_LSM_Mussel_v2.0" TargetMode="External"/><Relationship Id="rId5" Type="http://schemas.openxmlformats.org/officeDocument/2006/relationships/image" Target="../media/image60.jp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64.jp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70.jp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8.xml"/><Relationship Id="rId3" Type="http://schemas.openxmlformats.org/officeDocument/2006/relationships/hyperlink" Target="http://stackoverflow.com/questions/184618/what-is-the-best-comment-in-source-code-you-have-ever-encountered" TargetMode="External"/><Relationship Id="rId4" Type="http://schemas.openxmlformats.org/officeDocument/2006/relationships/image" Target="../media/image46.jp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67.png"/><Relationship Id="rId4" Type="http://schemas.openxmlformats.org/officeDocument/2006/relationships/image" Target="../media/image52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40.png"/><Relationship Id="rId6" Type="http://schemas.openxmlformats.org/officeDocument/2006/relationships/image" Target="../media/image26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58.png"/><Relationship Id="rId4" Type="http://schemas.openxmlformats.org/officeDocument/2006/relationships/image" Target="../media/image62.png"/><Relationship Id="rId5" Type="http://schemas.openxmlformats.org/officeDocument/2006/relationships/image" Target="../media/image81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68.png"/><Relationship Id="rId4" Type="http://schemas.openxmlformats.org/officeDocument/2006/relationships/image" Target="../media/image59.jp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65.png"/><Relationship Id="rId4" Type="http://schemas.openxmlformats.org/officeDocument/2006/relationships/image" Target="../media/image61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66.png"/><Relationship Id="rId4" Type="http://schemas.openxmlformats.org/officeDocument/2006/relationships/image" Target="../media/image63.png"/><Relationship Id="rId5" Type="http://schemas.openxmlformats.org/officeDocument/2006/relationships/image" Target="../media/image76.jp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75.png"/><Relationship Id="rId4" Type="http://schemas.openxmlformats.org/officeDocument/2006/relationships/image" Target="../media/image71.jp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69.png"/><Relationship Id="rId4" Type="http://schemas.openxmlformats.org/officeDocument/2006/relationships/image" Target="../media/image78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86.png"/><Relationship Id="rId4" Type="http://schemas.openxmlformats.org/officeDocument/2006/relationships/image" Target="../media/image74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85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92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79.png"/><Relationship Id="rId4" Type="http://schemas.openxmlformats.org/officeDocument/2006/relationships/image" Target="../media/image8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jp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80.png"/><Relationship Id="rId4" Type="http://schemas.openxmlformats.org/officeDocument/2006/relationships/image" Target="../media/image73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89.png"/><Relationship Id="rId4" Type="http://schemas.openxmlformats.org/officeDocument/2006/relationships/image" Target="../media/image72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hyperlink" Target="https://github.com/numpy/numpy/blob/master/numpy/__init__.py" TargetMode="External"/><Relationship Id="rId4" Type="http://schemas.openxmlformats.org/officeDocument/2006/relationships/image" Target="../media/image93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hyperlink" Target="https://github.com/scikit-learn/scikit-learn/blob/main/sklearn/cluster/_dbscan.py" TargetMode="External"/><Relationship Id="rId4" Type="http://schemas.openxmlformats.org/officeDocument/2006/relationships/image" Target="../media/image90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87.jpg"/><Relationship Id="rId4" Type="http://schemas.openxmlformats.org/officeDocument/2006/relationships/image" Target="../media/image84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5.png"/><Relationship Id="rId4" Type="http://schemas.openxmlformats.org/officeDocument/2006/relationships/hyperlink" Target="https://www.python.org/dev/peps/pep-0008/" TargetMode="External"/><Relationship Id="rId5" Type="http://schemas.openxmlformats.org/officeDocument/2006/relationships/hyperlink" Target="https://google.github.io/styleguide/pyguide.html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Relationship Id="rId4" Type="http://schemas.openxmlformats.org/officeDocument/2006/relationships/image" Target="../media/image1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300"/>
              <a:t>Software Design for Data Science</a:t>
            </a:r>
            <a:endParaRPr/>
          </a:p>
        </p:txBody>
      </p:sp>
      <p:sp>
        <p:nvSpPr>
          <p:cNvPr id="66" name="Google Shape;66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Style &amp; Documentation</a:t>
            </a:r>
            <a:endParaRPr/>
          </a:p>
        </p:txBody>
      </p:sp>
      <p:sp>
        <p:nvSpPr>
          <p:cNvPr id="67" name="Google Shape;67;p14"/>
          <p:cNvSpPr txBox="1"/>
          <p:nvPr>
            <p:ph idx="2" type="subTitle"/>
          </p:nvPr>
        </p:nvSpPr>
        <p:spPr>
          <a:xfrm>
            <a:off x="311700" y="366367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5000"/>
              <a:buFont typeface="Arial"/>
              <a:buNone/>
            </a:pPr>
            <a:r>
              <a:rPr lang="en"/>
              <a:t>Melissa Winstanley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5000"/>
              <a:buFont typeface="Arial"/>
              <a:buNone/>
            </a:pPr>
            <a:r>
              <a:rPr lang="en"/>
              <a:t>University of Washington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5000"/>
              <a:buFont typeface="Arial"/>
              <a:buNone/>
            </a:pPr>
            <a:r>
              <a:rPr lang="en"/>
              <a:t>February 22, 2024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Tools for style checking</a:t>
            </a:r>
            <a:endParaRPr/>
          </a:p>
        </p:txBody>
      </p:sp>
      <p:sp>
        <p:nvSpPr>
          <p:cNvPr id="136" name="Google Shape;136;p23"/>
          <p:cNvSpPr txBox="1"/>
          <p:nvPr>
            <p:ph idx="1" type="body"/>
          </p:nvPr>
        </p:nvSpPr>
        <p:spPr>
          <a:xfrm>
            <a:off x="623400" y="1133225"/>
            <a:ext cx="8520600" cy="374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 u="sng">
                <a:solidFill>
                  <a:schemeClr val="hlink"/>
                </a:solidFill>
                <a:hlinkClick r:id="rId3"/>
              </a:rPr>
              <a:t>Pylint</a:t>
            </a:r>
            <a:endParaRPr sz="22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Extends from the </a:t>
            </a:r>
            <a:r>
              <a:rPr i="1" lang="en" sz="1800"/>
              <a:t>lint</a:t>
            </a:r>
            <a:r>
              <a:rPr lang="en" sz="1800"/>
              <a:t> tool for C</a:t>
            </a:r>
            <a:endParaRPr sz="1800"/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</a:t>
            </a:r>
            <a:r>
              <a:rPr b="1"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onda install pylint</a:t>
            </a:r>
            <a:br>
              <a:rPr b="1"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p</a:t>
            </a:r>
            <a:r>
              <a:rPr b="1"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ylint filename.py</a:t>
            </a:r>
            <a:br>
              <a:rPr b="1"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p</a:t>
            </a:r>
            <a:r>
              <a:rPr b="1"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ylint directory_name</a:t>
            </a:r>
            <a:endParaRPr b="1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68300" lvl="0" marL="457200" rtl="0" algn="l">
              <a:spcBef>
                <a:spcPts val="120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Also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Courier New"/>
              <a:buChar char="○"/>
            </a:pPr>
            <a:r>
              <a:rPr lang="en" sz="1800">
                <a:latin typeface="Courier New"/>
                <a:ea typeface="Courier New"/>
                <a:cs typeface="Courier New"/>
                <a:sym typeface="Courier New"/>
              </a:rPr>
              <a:t>pycodestyle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Courier New"/>
              <a:buChar char="○"/>
            </a:pPr>
            <a:r>
              <a:rPr lang="en" sz="1800">
                <a:latin typeface="Courier New"/>
                <a:ea typeface="Courier New"/>
                <a:cs typeface="Courier New"/>
                <a:sym typeface="Courier New"/>
              </a:rPr>
              <a:t>flake8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37" name="Google Shape;137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70700" y="1045350"/>
            <a:ext cx="3052800" cy="305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Exercise Part 1: Get Set Up</a:t>
            </a:r>
            <a:endParaRPr/>
          </a:p>
        </p:txBody>
      </p:sp>
      <p:sp>
        <p:nvSpPr>
          <p:cNvPr id="143" name="Google Shape;143;p24"/>
          <p:cNvSpPr txBox="1"/>
          <p:nvPr>
            <p:ph idx="1" type="body"/>
          </p:nvPr>
        </p:nvSpPr>
        <p:spPr>
          <a:xfrm>
            <a:off x="311700" y="1152475"/>
            <a:ext cx="8520600" cy="357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Install pylint</a:t>
            </a:r>
            <a:endParaRPr/>
          </a:p>
          <a:p>
            <a:pPr indent="0" lvl="0" marL="45720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</a:t>
            </a:r>
            <a:r>
              <a:rPr b="1"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onda install pylint</a:t>
            </a:r>
            <a:endParaRPr b="1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Clone the demo repository (linked from the syllabus)</a:t>
            </a:r>
            <a:endParaRPr/>
          </a:p>
          <a:p>
            <a:pPr indent="0" lvl="0" marL="45720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g</a:t>
            </a:r>
            <a:r>
              <a:rPr b="1" lang="en" sz="17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it clone</a:t>
            </a:r>
            <a:r>
              <a:rPr b="1" lang="en" sz="17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7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https://github.com/UWDATA515/style_documentation_example.git</a:t>
            </a:r>
            <a:endParaRPr b="1" sz="17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Enter the repository directory</a:t>
            </a:r>
            <a:endParaRPr/>
          </a:p>
          <a:p>
            <a:pPr indent="0" lvl="0" marL="45720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</a:t>
            </a:r>
            <a:r>
              <a:rPr b="1"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d style_documentation_example</a:t>
            </a:r>
            <a:endParaRPr b="1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Run pylint</a:t>
            </a:r>
            <a:endParaRPr/>
          </a:p>
          <a:p>
            <a:pPr indent="0" lvl="0" marL="45720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p</a:t>
            </a:r>
            <a:r>
              <a:rPr b="1"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ylint style_demo.py</a:t>
            </a:r>
            <a:endParaRPr b="1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"/>
              <a:t>Don’t try to improve it yet!</a:t>
            </a:r>
            <a:endParaRPr/>
          </a:p>
        </p:txBody>
      </p:sp>
      <p:pic>
        <p:nvPicPr>
          <p:cNvPr id="144" name="Google Shape;14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51369" y="317475"/>
            <a:ext cx="1180924" cy="1670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core pieces of style</a:t>
            </a:r>
            <a:endParaRPr/>
          </a:p>
        </p:txBody>
      </p:sp>
      <p:sp>
        <p:nvSpPr>
          <p:cNvPr id="150" name="Google Shape;150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Spacing/indentation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Line length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Imports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Code constructions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Naming</a:t>
            </a:r>
            <a:endParaRPr sz="2400"/>
          </a:p>
        </p:txBody>
      </p:sp>
      <p:pic>
        <p:nvPicPr>
          <p:cNvPr id="151" name="Google Shape;15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45275" y="1223625"/>
            <a:ext cx="4365476" cy="3274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Spacing</a:t>
            </a:r>
            <a:endParaRPr/>
          </a:p>
        </p:txBody>
      </p:sp>
      <p:sp>
        <p:nvSpPr>
          <p:cNvPr id="157" name="Google Shape;157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Indentation is so </a:t>
            </a:r>
            <a:r>
              <a:rPr lang="en"/>
              <a:t>important in Python!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Four spaces per indentation (not tabs!)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Line wrapping - let’s see!</a:t>
            </a:r>
            <a:endParaRPr/>
          </a:p>
        </p:txBody>
      </p:sp>
      <p:pic>
        <p:nvPicPr>
          <p:cNvPr id="158" name="Google Shape;15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06650" y="2337943"/>
            <a:ext cx="1974125" cy="177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YES! indentation</a:t>
            </a:r>
            <a:endParaRPr/>
          </a:p>
        </p:txBody>
      </p:sp>
      <p:sp>
        <p:nvSpPr>
          <p:cNvPr id="164" name="Google Shape;164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5" name="Google Shape;165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1152475"/>
            <a:ext cx="6353251" cy="276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86075" y="2795778"/>
            <a:ext cx="6238875" cy="199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7"/>
          <p:cNvPicPr preferRelativeResize="0"/>
          <p:nvPr/>
        </p:nvPicPr>
        <p:blipFill rotWithShape="1">
          <a:blip r:embed="rId5">
            <a:alphaModFix/>
          </a:blip>
          <a:srcRect b="20445" l="15841" r="29943" t="0"/>
          <a:stretch/>
        </p:blipFill>
        <p:spPr>
          <a:xfrm>
            <a:off x="6705976" y="445026"/>
            <a:ext cx="2126326" cy="2079649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7"/>
          <p:cNvSpPr txBox="1"/>
          <p:nvPr/>
        </p:nvSpPr>
        <p:spPr>
          <a:xfrm>
            <a:off x="1250750" y="4098625"/>
            <a:ext cx="702300" cy="5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dk2"/>
                </a:solidFill>
              </a:rPr>
              <a:t>✅</a:t>
            </a:r>
            <a:endParaRPr sz="4800">
              <a:solidFill>
                <a:schemeClr val="dk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0250" y="1428275"/>
            <a:ext cx="2914652" cy="2914652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NO! Indentation</a:t>
            </a:r>
            <a:endParaRPr/>
          </a:p>
        </p:txBody>
      </p:sp>
      <p:pic>
        <p:nvPicPr>
          <p:cNvPr id="175" name="Google Shape;175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7125" y="1549025"/>
            <a:ext cx="3716849" cy="88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83625" y="4425750"/>
            <a:ext cx="5213450" cy="52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11700" y="2827529"/>
            <a:ext cx="3693379" cy="8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8"/>
          <p:cNvSpPr txBox="1"/>
          <p:nvPr/>
        </p:nvSpPr>
        <p:spPr>
          <a:xfrm>
            <a:off x="8293475" y="4050525"/>
            <a:ext cx="452100" cy="5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79" name="Google Shape;179;p28"/>
          <p:cNvSpPr txBox="1"/>
          <p:nvPr/>
        </p:nvSpPr>
        <p:spPr>
          <a:xfrm>
            <a:off x="7764325" y="3752275"/>
            <a:ext cx="1289100" cy="82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dk2"/>
                </a:solidFill>
              </a:rPr>
              <a:t>⛔</a:t>
            </a:r>
            <a:endParaRPr sz="4800">
              <a:solidFill>
                <a:schemeClr val="dk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Line spacing</a:t>
            </a:r>
            <a:endParaRPr/>
          </a:p>
        </p:txBody>
      </p:sp>
      <p:sp>
        <p:nvSpPr>
          <p:cNvPr id="185" name="Google Shape;185;p29"/>
          <p:cNvSpPr txBox="1"/>
          <p:nvPr>
            <p:ph idx="1" type="body"/>
          </p:nvPr>
        </p:nvSpPr>
        <p:spPr>
          <a:xfrm>
            <a:off x="311700" y="1152475"/>
            <a:ext cx="6885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Two blank lines around top-level functions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Two blank lines around classes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One blank line between functions in a class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One blank line between logical groups in a function </a:t>
            </a:r>
            <a:r>
              <a:rPr i="1" lang="en" sz="2200"/>
              <a:t>(sparingly)</a:t>
            </a:r>
            <a:endParaRPr i="1"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Extra blank lines between groups of groups of related functions </a:t>
            </a:r>
            <a:r>
              <a:rPr i="1" lang="en" sz="2200"/>
              <a:t>(why are they in the same file?)</a:t>
            </a:r>
            <a:endParaRPr i="1" sz="2200"/>
          </a:p>
        </p:txBody>
      </p:sp>
      <p:pic>
        <p:nvPicPr>
          <p:cNvPr id="186" name="Google Shape;18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50475" y="324622"/>
            <a:ext cx="2381824" cy="2506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Whitespace</a:t>
            </a:r>
            <a:endParaRPr/>
          </a:p>
        </p:txBody>
      </p:sp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2251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800"/>
              <a:t>NO</a:t>
            </a:r>
            <a:r>
              <a:rPr lang="en" sz="2800"/>
              <a:t>										YES</a:t>
            </a:r>
            <a:endParaRPr sz="2800"/>
          </a:p>
        </p:txBody>
      </p:sp>
      <p:sp>
        <p:nvSpPr>
          <p:cNvPr id="193" name="Google Shape;193;p30"/>
          <p:cNvSpPr txBox="1"/>
          <p:nvPr/>
        </p:nvSpPr>
        <p:spPr>
          <a:xfrm>
            <a:off x="164950" y="4393950"/>
            <a:ext cx="41988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Trailing spaces at the end of a line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194" name="Google Shape;194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36688" y="2668864"/>
            <a:ext cx="2133600" cy="88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0800" y="2683141"/>
            <a:ext cx="2476500" cy="85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30"/>
          <p:cNvPicPr preferRelativeResize="0"/>
          <p:nvPr/>
        </p:nvPicPr>
        <p:blipFill rotWithShape="1">
          <a:blip r:embed="rId5">
            <a:alphaModFix/>
          </a:blip>
          <a:srcRect b="56497" l="0" r="0" t="0"/>
          <a:stretch/>
        </p:blipFill>
        <p:spPr>
          <a:xfrm>
            <a:off x="5216263" y="3688375"/>
            <a:ext cx="3667125" cy="48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30"/>
          <p:cNvPicPr preferRelativeResize="0"/>
          <p:nvPr/>
        </p:nvPicPr>
        <p:blipFill rotWithShape="1">
          <a:blip r:embed="rId5">
            <a:alphaModFix/>
          </a:blip>
          <a:srcRect b="0" l="0" r="0" t="56497"/>
          <a:stretch/>
        </p:blipFill>
        <p:spPr>
          <a:xfrm>
            <a:off x="311688" y="3688375"/>
            <a:ext cx="3667125" cy="48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30"/>
          <p:cNvPicPr preferRelativeResize="0"/>
          <p:nvPr/>
        </p:nvPicPr>
        <p:blipFill rotWithShape="1">
          <a:blip r:embed="rId6">
            <a:alphaModFix/>
          </a:blip>
          <a:srcRect b="0" l="0" r="0" t="35674"/>
          <a:stretch/>
        </p:blipFill>
        <p:spPr>
          <a:xfrm>
            <a:off x="311700" y="1774412"/>
            <a:ext cx="3057525" cy="2634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30"/>
          <p:cNvPicPr preferRelativeResize="0"/>
          <p:nvPr/>
        </p:nvPicPr>
        <p:blipFill rotWithShape="1">
          <a:blip r:embed="rId6">
            <a:alphaModFix/>
          </a:blip>
          <a:srcRect b="46932" l="0" r="0" t="0"/>
          <a:stretch/>
        </p:blipFill>
        <p:spPr>
          <a:xfrm>
            <a:off x="5825850" y="1797469"/>
            <a:ext cx="3057525" cy="21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30"/>
          <p:cNvPicPr preferRelativeResize="0"/>
          <p:nvPr/>
        </p:nvPicPr>
        <p:blipFill rotWithShape="1">
          <a:blip r:embed="rId7">
            <a:alphaModFix/>
          </a:blip>
          <a:srcRect b="38529" l="0" r="0" t="0"/>
          <a:stretch/>
        </p:blipFill>
        <p:spPr>
          <a:xfrm>
            <a:off x="4978138" y="2228775"/>
            <a:ext cx="3905250" cy="26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30"/>
          <p:cNvPicPr preferRelativeResize="0"/>
          <p:nvPr/>
        </p:nvPicPr>
        <p:blipFill rotWithShape="1">
          <a:blip r:embed="rId7">
            <a:alphaModFix/>
          </a:blip>
          <a:srcRect b="0" l="0" r="0" t="38529"/>
          <a:stretch/>
        </p:blipFill>
        <p:spPr>
          <a:xfrm>
            <a:off x="311713" y="2228763"/>
            <a:ext cx="3905250" cy="263475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30"/>
          <p:cNvSpPr txBox="1"/>
          <p:nvPr/>
        </p:nvSpPr>
        <p:spPr>
          <a:xfrm>
            <a:off x="3207300" y="1706838"/>
            <a:ext cx="2729400" cy="7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Brackets &amp; braces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03" name="Google Shape;203;p30"/>
          <p:cNvSpPr txBox="1"/>
          <p:nvPr/>
        </p:nvSpPr>
        <p:spPr>
          <a:xfrm>
            <a:off x="3502575" y="2116021"/>
            <a:ext cx="2299500" cy="4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: ; ,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04" name="Google Shape;204;p30"/>
          <p:cNvSpPr txBox="1"/>
          <p:nvPr/>
        </p:nvSpPr>
        <p:spPr>
          <a:xfrm>
            <a:off x="3502575" y="2867283"/>
            <a:ext cx="2299500" cy="4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Mathy stuff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05" name="Google Shape;205;p30"/>
          <p:cNvSpPr txBox="1"/>
          <p:nvPr/>
        </p:nvSpPr>
        <p:spPr>
          <a:xfrm>
            <a:off x="3464075" y="3731308"/>
            <a:ext cx="2299500" cy="4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Function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parameters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206" name="Google Shape;206;p3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887018" y="888572"/>
            <a:ext cx="1661307" cy="88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3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757825" y="529175"/>
            <a:ext cx="1513750" cy="117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Line length</a:t>
            </a:r>
            <a:endParaRPr/>
          </a:p>
        </p:txBody>
      </p:sp>
      <p:sp>
        <p:nvSpPr>
          <p:cNvPr id="213" name="Google Shape;213;p31"/>
          <p:cNvSpPr txBox="1"/>
          <p:nvPr>
            <p:ph idx="1" type="body"/>
          </p:nvPr>
        </p:nvSpPr>
        <p:spPr>
          <a:xfrm>
            <a:off x="4377650" y="1152475"/>
            <a:ext cx="4454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"/>
              <a:t>Coding lines? Keep it to 79 characters</a:t>
            </a:r>
            <a:endParaRPr/>
          </a:p>
          <a:p>
            <a:pPr indent="-260350" lvl="1" marL="742950" rtl="0" algn="l">
              <a:spcBef>
                <a:spcPts val="0"/>
              </a:spcBef>
              <a:spcAft>
                <a:spcPts val="0"/>
              </a:spcAft>
              <a:buSzPts val="1400"/>
              <a:buChar char="–"/>
            </a:pPr>
            <a:r>
              <a:rPr lang="en"/>
              <a:t>Most editors can show you the line position</a:t>
            </a:r>
            <a:endParaRPr/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"/>
              <a:t>Comments &amp; doc strings?</a:t>
            </a:r>
            <a:endParaRPr/>
          </a:p>
          <a:p>
            <a:pPr indent="-260350" lvl="1" marL="742950" rtl="0" algn="l">
              <a:spcBef>
                <a:spcPts val="0"/>
              </a:spcBef>
              <a:spcAft>
                <a:spcPts val="0"/>
              </a:spcAft>
              <a:buSzPts val="1400"/>
              <a:buChar char="–"/>
            </a:pPr>
            <a:r>
              <a:rPr lang="en"/>
              <a:t>72 characters</a:t>
            </a:r>
            <a:endParaRPr/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"/>
              <a:t>Why? My monitor is big!</a:t>
            </a:r>
            <a:endParaRPr/>
          </a:p>
          <a:p>
            <a:pPr indent="-260350" lvl="1" marL="742950" rtl="0" algn="l">
              <a:spcBef>
                <a:spcPts val="0"/>
              </a:spcBef>
              <a:spcAft>
                <a:spcPts val="0"/>
              </a:spcAft>
              <a:buSzPts val="1400"/>
              <a:buChar char="–"/>
            </a:pPr>
            <a:r>
              <a:rPr lang="en"/>
              <a:t>Open two files side by side? History?</a:t>
            </a:r>
            <a:endParaRPr/>
          </a:p>
          <a:p>
            <a:pPr indent="-260350" lvl="1" marL="742950" rtl="0" algn="l">
              <a:spcBef>
                <a:spcPts val="0"/>
              </a:spcBef>
              <a:spcAft>
                <a:spcPts val="0"/>
              </a:spcAft>
              <a:buSzPts val="1400"/>
              <a:buChar char="–"/>
            </a:pPr>
            <a:r>
              <a:rPr lang="en"/>
              <a:t>Some teams choose to use a different max</a:t>
            </a:r>
            <a:endParaRPr/>
          </a:p>
          <a:p>
            <a:pPr indent="-260350" lvl="1" marL="742950" rtl="0" algn="l">
              <a:spcBef>
                <a:spcPts val="0"/>
              </a:spcBef>
              <a:spcAft>
                <a:spcPts val="0"/>
              </a:spcAft>
              <a:buSzPts val="1400"/>
              <a:buChar char="–"/>
            </a:pPr>
            <a:r>
              <a:rPr lang="en"/>
              <a:t>Python core library is 79/72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14" name="Google Shape;214;p31"/>
          <p:cNvPicPr preferRelativeResize="0"/>
          <p:nvPr/>
        </p:nvPicPr>
        <p:blipFill rotWithShape="1">
          <a:blip r:embed="rId3">
            <a:alphaModFix/>
          </a:blip>
          <a:srcRect b="0" l="0" r="25700" t="0"/>
          <a:stretch/>
        </p:blipFill>
        <p:spPr>
          <a:xfrm>
            <a:off x="379026" y="1152475"/>
            <a:ext cx="3811272" cy="3416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Imports</a:t>
            </a:r>
            <a:endParaRPr/>
          </a:p>
        </p:txBody>
      </p:sp>
      <p:pic>
        <p:nvPicPr>
          <p:cNvPr id="220" name="Google Shape;220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0000" y="2068524"/>
            <a:ext cx="8364000" cy="177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32"/>
          <p:cNvPicPr preferRelativeResize="0"/>
          <p:nvPr/>
        </p:nvPicPr>
        <p:blipFill rotWithShape="1">
          <a:blip r:embed="rId4">
            <a:alphaModFix/>
          </a:blip>
          <a:srcRect b="21482" l="12028" r="12795" t="21715"/>
          <a:stretch/>
        </p:blipFill>
        <p:spPr>
          <a:xfrm>
            <a:off x="5782350" y="317525"/>
            <a:ext cx="2164774" cy="16356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2" name="Google Shape;222;p32"/>
          <p:cNvGrpSpPr/>
          <p:nvPr/>
        </p:nvGrpSpPr>
        <p:grpSpPr>
          <a:xfrm>
            <a:off x="192425" y="1017725"/>
            <a:ext cx="2597700" cy="1031700"/>
            <a:chOff x="192425" y="1017725"/>
            <a:chExt cx="2597700" cy="1031700"/>
          </a:xfrm>
        </p:grpSpPr>
        <p:sp>
          <p:nvSpPr>
            <p:cNvPr id="223" name="Google Shape;223;p32"/>
            <p:cNvSpPr txBox="1"/>
            <p:nvPr/>
          </p:nvSpPr>
          <p:spPr>
            <a:xfrm>
              <a:off x="192425" y="1017725"/>
              <a:ext cx="2597700" cy="61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rgbClr val="FF0000"/>
                  </a:solidFill>
                </a:rPr>
                <a:t>At the top of the file!</a:t>
              </a:r>
              <a:endParaRPr b="1" sz="1800">
                <a:solidFill>
                  <a:srgbClr val="FF0000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rgbClr val="FF0000"/>
                  </a:solidFill>
                </a:rPr>
                <a:t>(after any </a:t>
              </a:r>
              <a:r>
                <a:rPr b="1" lang="en" sz="1800">
                  <a:solidFill>
                    <a:srgbClr val="FF0000"/>
                  </a:solidFill>
                </a:rPr>
                <a:t>comments</a:t>
              </a:r>
              <a:r>
                <a:rPr b="1" lang="en" sz="1800">
                  <a:solidFill>
                    <a:srgbClr val="FF0000"/>
                  </a:solidFill>
                </a:rPr>
                <a:t>) </a:t>
              </a:r>
              <a:endParaRPr b="1" sz="1800">
                <a:solidFill>
                  <a:srgbClr val="FF0000"/>
                </a:solidFill>
              </a:endParaRPr>
            </a:p>
          </p:txBody>
        </p:sp>
        <p:cxnSp>
          <p:nvCxnSpPr>
            <p:cNvPr id="224" name="Google Shape;224;p32"/>
            <p:cNvCxnSpPr>
              <a:stCxn id="223" idx="2"/>
            </p:cNvCxnSpPr>
            <p:nvPr/>
          </p:nvCxnSpPr>
          <p:spPr>
            <a:xfrm flipH="1">
              <a:off x="1443275" y="1633625"/>
              <a:ext cx="48000" cy="415800"/>
            </a:xfrm>
            <a:prstGeom prst="straightConnector1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225" name="Google Shape;225;p32"/>
          <p:cNvGrpSpPr/>
          <p:nvPr/>
        </p:nvGrpSpPr>
        <p:grpSpPr>
          <a:xfrm>
            <a:off x="2164700" y="2092700"/>
            <a:ext cx="5339700" cy="455100"/>
            <a:chOff x="2012300" y="1940300"/>
            <a:chExt cx="5339700" cy="455100"/>
          </a:xfrm>
        </p:grpSpPr>
        <p:sp>
          <p:nvSpPr>
            <p:cNvPr id="226" name="Google Shape;226;p32"/>
            <p:cNvSpPr txBox="1"/>
            <p:nvPr/>
          </p:nvSpPr>
          <p:spPr>
            <a:xfrm>
              <a:off x="3896600" y="1940300"/>
              <a:ext cx="3455400" cy="45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rgbClr val="FF0000"/>
                  </a:solidFill>
                </a:rPr>
                <a:t>First: standard library imports</a:t>
              </a:r>
              <a:endParaRPr b="1" sz="1800">
                <a:solidFill>
                  <a:srgbClr val="FF0000"/>
                </a:solidFill>
              </a:endParaRPr>
            </a:p>
          </p:txBody>
        </p:sp>
        <p:cxnSp>
          <p:nvCxnSpPr>
            <p:cNvPr id="227" name="Google Shape;227;p32"/>
            <p:cNvCxnSpPr>
              <a:stCxn id="226" idx="1"/>
            </p:cNvCxnSpPr>
            <p:nvPr/>
          </p:nvCxnSpPr>
          <p:spPr>
            <a:xfrm flipH="1">
              <a:off x="2012300" y="2167850"/>
              <a:ext cx="1884300" cy="8100"/>
            </a:xfrm>
            <a:prstGeom prst="straightConnector1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228" name="Google Shape;228;p32"/>
          <p:cNvGrpSpPr/>
          <p:nvPr/>
        </p:nvGrpSpPr>
        <p:grpSpPr>
          <a:xfrm>
            <a:off x="1318150" y="2451200"/>
            <a:ext cx="2799600" cy="455100"/>
            <a:chOff x="1022975" y="1944350"/>
            <a:chExt cx="2799600" cy="455100"/>
          </a:xfrm>
        </p:grpSpPr>
        <p:sp>
          <p:nvSpPr>
            <p:cNvPr id="229" name="Google Shape;229;p32"/>
            <p:cNvSpPr txBox="1"/>
            <p:nvPr/>
          </p:nvSpPr>
          <p:spPr>
            <a:xfrm>
              <a:off x="2434175" y="1944350"/>
              <a:ext cx="1388400" cy="45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rgbClr val="FF0000"/>
                  </a:solidFill>
                </a:rPr>
                <a:t>Blank line</a:t>
              </a:r>
              <a:endParaRPr b="1" sz="1800">
                <a:solidFill>
                  <a:srgbClr val="FF0000"/>
                </a:solidFill>
              </a:endParaRPr>
            </a:p>
          </p:txBody>
        </p:sp>
        <p:cxnSp>
          <p:nvCxnSpPr>
            <p:cNvPr id="230" name="Google Shape;230;p32"/>
            <p:cNvCxnSpPr>
              <a:stCxn id="229" idx="1"/>
            </p:cNvCxnSpPr>
            <p:nvPr/>
          </p:nvCxnSpPr>
          <p:spPr>
            <a:xfrm flipH="1">
              <a:off x="1022975" y="2171900"/>
              <a:ext cx="1411200" cy="15300"/>
            </a:xfrm>
            <a:prstGeom prst="straightConnector1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231" name="Google Shape;231;p32"/>
          <p:cNvGrpSpPr/>
          <p:nvPr/>
        </p:nvGrpSpPr>
        <p:grpSpPr>
          <a:xfrm>
            <a:off x="3077275" y="2767150"/>
            <a:ext cx="4687200" cy="455100"/>
            <a:chOff x="2629700" y="2107900"/>
            <a:chExt cx="4687200" cy="455100"/>
          </a:xfrm>
        </p:grpSpPr>
        <p:sp>
          <p:nvSpPr>
            <p:cNvPr id="232" name="Google Shape;232;p32"/>
            <p:cNvSpPr txBox="1"/>
            <p:nvPr/>
          </p:nvSpPr>
          <p:spPr>
            <a:xfrm>
              <a:off x="4040900" y="2107900"/>
              <a:ext cx="3276000" cy="45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rgbClr val="FF0000"/>
                  </a:solidFill>
                </a:rPr>
                <a:t>Second: third party imports</a:t>
              </a:r>
              <a:endParaRPr b="1" sz="1800">
                <a:solidFill>
                  <a:srgbClr val="FF0000"/>
                </a:solidFill>
              </a:endParaRPr>
            </a:p>
          </p:txBody>
        </p:sp>
        <p:cxnSp>
          <p:nvCxnSpPr>
            <p:cNvPr id="233" name="Google Shape;233;p32"/>
            <p:cNvCxnSpPr>
              <a:stCxn id="232" idx="1"/>
            </p:cNvCxnSpPr>
            <p:nvPr/>
          </p:nvCxnSpPr>
          <p:spPr>
            <a:xfrm flipH="1">
              <a:off x="2629700" y="2335450"/>
              <a:ext cx="1411200" cy="15300"/>
            </a:xfrm>
            <a:prstGeom prst="straightConnector1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234" name="Google Shape;234;p32"/>
          <p:cNvGrpSpPr/>
          <p:nvPr/>
        </p:nvGrpSpPr>
        <p:grpSpPr>
          <a:xfrm>
            <a:off x="1318150" y="3132750"/>
            <a:ext cx="2799600" cy="455100"/>
            <a:chOff x="1022975" y="1944350"/>
            <a:chExt cx="2799600" cy="455100"/>
          </a:xfrm>
        </p:grpSpPr>
        <p:sp>
          <p:nvSpPr>
            <p:cNvPr id="235" name="Google Shape;235;p32"/>
            <p:cNvSpPr txBox="1"/>
            <p:nvPr/>
          </p:nvSpPr>
          <p:spPr>
            <a:xfrm>
              <a:off x="2434175" y="1944350"/>
              <a:ext cx="1388400" cy="45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rgbClr val="FF0000"/>
                  </a:solidFill>
                </a:rPr>
                <a:t>Blank line</a:t>
              </a:r>
              <a:endParaRPr b="1" sz="1800">
                <a:solidFill>
                  <a:srgbClr val="FF0000"/>
                </a:solidFill>
              </a:endParaRPr>
            </a:p>
          </p:txBody>
        </p:sp>
        <p:cxnSp>
          <p:nvCxnSpPr>
            <p:cNvPr id="236" name="Google Shape;236;p32"/>
            <p:cNvCxnSpPr>
              <a:stCxn id="235" idx="1"/>
            </p:cNvCxnSpPr>
            <p:nvPr/>
          </p:nvCxnSpPr>
          <p:spPr>
            <a:xfrm flipH="1">
              <a:off x="1022975" y="2171900"/>
              <a:ext cx="1411200" cy="15300"/>
            </a:xfrm>
            <a:prstGeom prst="straightConnector1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237" name="Google Shape;237;p32"/>
          <p:cNvGrpSpPr/>
          <p:nvPr/>
        </p:nvGrpSpPr>
        <p:grpSpPr>
          <a:xfrm>
            <a:off x="4289525" y="3790875"/>
            <a:ext cx="2597700" cy="1055100"/>
            <a:chOff x="192425" y="853175"/>
            <a:chExt cx="2597700" cy="1055100"/>
          </a:xfrm>
        </p:grpSpPr>
        <p:sp>
          <p:nvSpPr>
            <p:cNvPr id="238" name="Google Shape;238;p32"/>
            <p:cNvSpPr txBox="1"/>
            <p:nvPr/>
          </p:nvSpPr>
          <p:spPr>
            <a:xfrm>
              <a:off x="192425" y="1453175"/>
              <a:ext cx="2597700" cy="45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rgbClr val="FF0000"/>
                  </a:solidFill>
                </a:rPr>
                <a:t>Last: local imports</a:t>
              </a:r>
              <a:endParaRPr b="1" sz="1800">
                <a:solidFill>
                  <a:srgbClr val="FF0000"/>
                </a:solidFill>
              </a:endParaRPr>
            </a:p>
          </p:txBody>
        </p:sp>
        <p:cxnSp>
          <p:nvCxnSpPr>
            <p:cNvPr id="239" name="Google Shape;239;p32"/>
            <p:cNvCxnSpPr>
              <a:stCxn id="238" idx="0"/>
            </p:cNvCxnSpPr>
            <p:nvPr/>
          </p:nvCxnSpPr>
          <p:spPr>
            <a:xfrm rot="10800000">
              <a:off x="723275" y="853175"/>
              <a:ext cx="768000" cy="600000"/>
            </a:xfrm>
            <a:prstGeom prst="straightConnector1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Style and documentation…</a:t>
            </a:r>
            <a:endParaRPr/>
          </a:p>
        </p:txBody>
      </p:sp>
      <p:sp>
        <p:nvSpPr>
          <p:cNvPr id="73" name="Google Shape;73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6975" y="1278200"/>
            <a:ext cx="5490028" cy="3659125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/>
          <p:nvPr/>
        </p:nvSpPr>
        <p:spPr>
          <a:xfrm>
            <a:off x="1874500" y="1396350"/>
            <a:ext cx="1428900" cy="1175400"/>
          </a:xfrm>
          <a:prstGeom prst="wedgeEllipseCallout">
            <a:avLst>
              <a:gd fmla="val 41193" name="adj1"/>
              <a:gd fmla="val 63615" name="adj2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mic Sans MS"/>
                <a:ea typeface="Comic Sans MS"/>
                <a:cs typeface="Comic Sans MS"/>
                <a:sym typeface="Comic Sans MS"/>
              </a:rPr>
              <a:t>YAWN!</a:t>
            </a:r>
            <a:endParaRPr sz="18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 constructions</a:t>
            </a:r>
            <a:endParaRPr/>
          </a:p>
        </p:txBody>
      </p:sp>
      <p:sp>
        <p:nvSpPr>
          <p:cNvPr id="245" name="Google Shape;245;p33"/>
          <p:cNvSpPr txBox="1"/>
          <p:nvPr>
            <p:ph idx="1" type="body"/>
          </p:nvPr>
        </p:nvSpPr>
        <p:spPr>
          <a:xfrm>
            <a:off x="311700" y="1152475"/>
            <a:ext cx="8520600" cy="50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Avoid compound statements!</a:t>
            </a:r>
            <a:endParaRPr/>
          </a:p>
        </p:txBody>
      </p:sp>
      <p:pic>
        <p:nvPicPr>
          <p:cNvPr id="246" name="Google Shape;246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5803" y="1561525"/>
            <a:ext cx="4325687" cy="171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80263" y="539598"/>
            <a:ext cx="1856075" cy="185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3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852563" y="3444375"/>
            <a:ext cx="3371850" cy="1457325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33"/>
          <p:cNvSpPr txBox="1"/>
          <p:nvPr>
            <p:ph idx="1" type="body"/>
          </p:nvPr>
        </p:nvSpPr>
        <p:spPr>
          <a:xfrm>
            <a:off x="590700" y="3618625"/>
            <a:ext cx="1449000" cy="125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Always include returns!</a:t>
            </a:r>
            <a:endParaRPr/>
          </a:p>
        </p:txBody>
      </p:sp>
      <p:pic>
        <p:nvPicPr>
          <p:cNvPr id="250" name="Google Shape;250;p3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784300" y="3063385"/>
            <a:ext cx="3048000" cy="18383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1" name="Google Shape;251;p33"/>
          <p:cNvGrpSpPr/>
          <p:nvPr/>
        </p:nvGrpSpPr>
        <p:grpSpPr>
          <a:xfrm>
            <a:off x="2184025" y="3415525"/>
            <a:ext cx="3600275" cy="1457400"/>
            <a:chOff x="2184025" y="3415525"/>
            <a:chExt cx="3600275" cy="1457400"/>
          </a:xfrm>
        </p:grpSpPr>
        <p:sp>
          <p:nvSpPr>
            <p:cNvPr id="252" name="Google Shape;252;p33"/>
            <p:cNvSpPr/>
            <p:nvPr/>
          </p:nvSpPr>
          <p:spPr>
            <a:xfrm>
              <a:off x="2184025" y="3415525"/>
              <a:ext cx="2761200" cy="1457400"/>
            </a:xfrm>
            <a:prstGeom prst="mathMultiply">
              <a:avLst>
                <a:gd fmla="val 12543" name="adj1"/>
              </a:avLst>
            </a:prstGeom>
            <a:solidFill>
              <a:srgbClr val="FF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53" name="Google Shape;253;p33"/>
            <p:cNvCxnSpPr>
              <a:endCxn id="250" idx="1"/>
            </p:cNvCxnSpPr>
            <p:nvPr/>
          </p:nvCxnSpPr>
          <p:spPr>
            <a:xfrm flipH="1" rot="10800000">
              <a:off x="4377600" y="3982547"/>
              <a:ext cx="1406700" cy="106500"/>
            </a:xfrm>
            <a:prstGeom prst="straightConnector1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4"/>
          <p:cNvSpPr txBox="1"/>
          <p:nvPr>
            <p:ph idx="1" type="body"/>
          </p:nvPr>
        </p:nvSpPr>
        <p:spPr>
          <a:xfrm>
            <a:off x="457200" y="1028700"/>
            <a:ext cx="8458200" cy="39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Choose variable names that won’t be confused.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342900" rtl="0" algn="l">
              <a:spcBef>
                <a:spcPts val="1200"/>
              </a:spcBef>
              <a:spcAft>
                <a:spcPts val="1200"/>
              </a:spcAft>
              <a:buSzPts val="1800"/>
              <a:buChar char="●"/>
            </a:pPr>
            <a:r>
              <a:rPr lang="en"/>
              <a:t>How you name functions, classes, and variables can have a huge impact on readability</a:t>
            </a:r>
            <a:endParaRPr/>
          </a:p>
        </p:txBody>
      </p:sp>
      <p:pic>
        <p:nvPicPr>
          <p:cNvPr id="260" name="Google Shape;260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3000" y="1362025"/>
            <a:ext cx="6858002" cy="2929712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Naming</a:t>
            </a:r>
            <a:endParaRPr b="1"/>
          </a:p>
        </p:txBody>
      </p:sp>
      <p:pic>
        <p:nvPicPr>
          <p:cNvPr id="262" name="Google Shape;262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93550" y="273825"/>
            <a:ext cx="1738750" cy="194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5"/>
          <p:cNvSpPr txBox="1"/>
          <p:nvPr>
            <p:ph idx="1" type="body"/>
          </p:nvPr>
        </p:nvSpPr>
        <p:spPr>
          <a:xfrm>
            <a:off x="3734725" y="1028700"/>
            <a:ext cx="49521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"/>
              <a:t>Avoid the following variable names: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Lower case L (l)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Upper case O (O)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Upper case I (I)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These are unacceptable, terrible, and awful.  Why?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Can be confused with 1 and 0 in some fonts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Can be confused with each other (i.e. I and l)</a:t>
            </a:r>
            <a:endParaRPr/>
          </a:p>
        </p:txBody>
      </p:sp>
      <p:sp>
        <p:nvSpPr>
          <p:cNvPr id="269" name="Google Shape;269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Naming</a:t>
            </a:r>
            <a:endParaRPr b="1"/>
          </a:p>
        </p:txBody>
      </p:sp>
      <p:pic>
        <p:nvPicPr>
          <p:cNvPr id="270" name="Google Shape;27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5799" y="1366100"/>
            <a:ext cx="3315099" cy="2560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6"/>
          <p:cNvSpPr txBox="1"/>
          <p:nvPr>
            <p:ph idx="1" type="body"/>
          </p:nvPr>
        </p:nvSpPr>
        <p:spPr>
          <a:xfrm>
            <a:off x="457200" y="1028700"/>
            <a:ext cx="82296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Functions</a:t>
            </a:r>
            <a:endParaRPr sz="2200"/>
          </a:p>
          <a:p>
            <a:pPr indent="-355600" lvl="0" marL="8001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/>
              <a:t>Where units matter, append them…</a:t>
            </a:r>
            <a:endParaRPr sz="2000"/>
          </a:p>
          <a:p>
            <a:pPr indent="-285750" lvl="1" marL="12001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/>
              <a:t>Variable names also</a:t>
            </a:r>
            <a:endParaRPr sz="1800"/>
          </a:p>
          <a:p>
            <a:pPr indent="-285750" lvl="1" marL="12001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/>
              <a:t>Things go wrong…</a:t>
            </a:r>
            <a:endParaRPr sz="1800"/>
          </a:p>
          <a:p>
            <a:pPr indent="-190500" lvl="3" marL="2057400" rtl="0" algn="l">
              <a:spcBef>
                <a:spcPts val="4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●"/>
            </a:pPr>
            <a:r>
              <a:rPr lang="en"/>
              <a:t>Mars Climate Orbiter</a:t>
            </a:r>
            <a:endParaRPr/>
          </a:p>
        </p:txBody>
      </p:sp>
      <p:pic>
        <p:nvPicPr>
          <p:cNvPr id="277" name="Google Shape;277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87750" y="2209800"/>
            <a:ext cx="2476500" cy="2247900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36"/>
          <p:cNvSpPr txBox="1"/>
          <p:nvPr/>
        </p:nvSpPr>
        <p:spPr>
          <a:xfrm>
            <a:off x="1309600" y="2918225"/>
            <a:ext cx="41133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… on September 23, 1999, communication with the spacecraft was lost as the spacecraft went into orbital insertion, due to ground-based computer software which produced output in non-SI units of pound-seconds (lbf×s) instead of the metric units of newton-seconds (N×s) </a:t>
            </a:r>
            <a:r>
              <a:rPr lang="en" sz="1400" u="sng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specified in the contract between NASA and Lockheed</a:t>
            </a: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 - Wikipedia</a:t>
            </a:r>
            <a:endParaRPr/>
          </a:p>
        </p:txBody>
      </p:sp>
      <p:sp>
        <p:nvSpPr>
          <p:cNvPr id="279" name="Google Shape;279;p36"/>
          <p:cNvSpPr txBox="1"/>
          <p:nvPr/>
        </p:nvSpPr>
        <p:spPr>
          <a:xfrm>
            <a:off x="5422900" y="4457700"/>
            <a:ext cx="3264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655.2 million dollar mistake!</a:t>
            </a:r>
            <a:endParaRPr/>
          </a:p>
        </p:txBody>
      </p:sp>
      <p:sp>
        <p:nvSpPr>
          <p:cNvPr id="280" name="Google Shape;280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Naming</a:t>
            </a:r>
            <a:endParaRPr b="1"/>
          </a:p>
        </p:txBody>
      </p:sp>
      <p:pic>
        <p:nvPicPr>
          <p:cNvPr id="281" name="Google Shape;281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13526" y="445023"/>
            <a:ext cx="2562401" cy="1269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7"/>
          <p:cNvSpPr txBox="1"/>
          <p:nvPr>
            <p:ph idx="1" type="body"/>
          </p:nvPr>
        </p:nvSpPr>
        <p:spPr>
          <a:xfrm>
            <a:off x="457200" y="1028700"/>
            <a:ext cx="8229600" cy="400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rPr lang="en"/>
              <a:t>When naming functions and variables…</a:t>
            </a:r>
            <a:endParaRPr/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36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Be consistent about pluralization / type Ids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Which do you prefer and why?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Given your choice for the above, what would I name a variable that contained a collection of times? Users? </a:t>
            </a:r>
            <a:endParaRPr/>
          </a:p>
        </p:txBody>
      </p:sp>
      <p:pic>
        <p:nvPicPr>
          <p:cNvPr id="288" name="Google Shape;288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83950" y="2571750"/>
            <a:ext cx="2600325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Naming</a:t>
            </a:r>
            <a:endParaRPr b="1"/>
          </a:p>
        </p:txBody>
      </p:sp>
      <p:pic>
        <p:nvPicPr>
          <p:cNvPr id="290" name="Google Shape;290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50800" y="236400"/>
            <a:ext cx="3179843" cy="22031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8"/>
          <p:cNvSpPr txBox="1"/>
          <p:nvPr>
            <p:ph idx="1" type="body"/>
          </p:nvPr>
        </p:nvSpPr>
        <p:spPr>
          <a:xfrm>
            <a:off x="457200" y="1028700"/>
            <a:ext cx="82296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74650" lvl="0" marL="457200" rtl="0" algn="l">
              <a:spcBef>
                <a:spcPts val="360"/>
              </a:spcBef>
              <a:spcAft>
                <a:spcPts val="0"/>
              </a:spcAft>
              <a:buSzPts val="2300"/>
              <a:buChar char="●"/>
            </a:pPr>
            <a:r>
              <a:rPr lang="en" sz="2300"/>
              <a:t>Module names should be short, lowercase</a:t>
            </a:r>
            <a:endParaRPr sz="2300"/>
          </a:p>
          <a:p>
            <a:pPr indent="-374650" lvl="1" marL="914400" rtl="0" algn="l">
              <a:spcBef>
                <a:spcPts val="0"/>
              </a:spcBef>
              <a:spcAft>
                <a:spcPts val="0"/>
              </a:spcAft>
              <a:buSzPts val="2300"/>
              <a:buChar char="○"/>
            </a:pPr>
            <a:r>
              <a:rPr lang="en" sz="1900"/>
              <a:t>Underscores are OK if it helps with readability</a:t>
            </a:r>
            <a:endParaRPr sz="19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-374650" lvl="0" marL="457200" rtl="0" algn="l">
              <a:spcBef>
                <a:spcPts val="1200"/>
              </a:spcBef>
              <a:spcAft>
                <a:spcPts val="0"/>
              </a:spcAft>
              <a:buSzPts val="2300"/>
              <a:buChar char="●"/>
            </a:pPr>
            <a:r>
              <a:rPr lang="en" sz="2300"/>
              <a:t>Package names should be short, lowercase</a:t>
            </a:r>
            <a:endParaRPr sz="2300"/>
          </a:p>
          <a:p>
            <a:pPr indent="-374650" lvl="1" marL="914400" rtl="0" algn="l">
              <a:spcBef>
                <a:spcPts val="0"/>
              </a:spcBef>
              <a:spcAft>
                <a:spcPts val="0"/>
              </a:spcAft>
              <a:buSzPts val="2300"/>
              <a:buChar char="○"/>
            </a:pPr>
            <a:r>
              <a:rPr lang="en" sz="1900"/>
              <a:t>Underscores are frowned upon and people will speak disparagingly behind your back if you use them</a:t>
            </a:r>
            <a:endParaRPr sz="1900"/>
          </a:p>
        </p:txBody>
      </p:sp>
      <p:sp>
        <p:nvSpPr>
          <p:cNvPr id="297" name="Google Shape;297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Naming</a:t>
            </a:r>
            <a:endParaRPr b="1"/>
          </a:p>
        </p:txBody>
      </p:sp>
      <p:pic>
        <p:nvPicPr>
          <p:cNvPr id="298" name="Google Shape;29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1310" y="2220600"/>
            <a:ext cx="685323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39"/>
          <p:cNvSpPr txBox="1"/>
          <p:nvPr>
            <p:ph idx="1" type="body"/>
          </p:nvPr>
        </p:nvSpPr>
        <p:spPr>
          <a:xfrm>
            <a:off x="457200" y="1028700"/>
            <a:ext cx="82296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" sz="2400"/>
              <a:t>Functions</a:t>
            </a:r>
            <a:endParaRPr sz="2400"/>
          </a:p>
          <a:p>
            <a:pPr indent="-342900" lvl="0" marL="3429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Some prefixes that can be used to clarify</a:t>
            </a:r>
            <a:endParaRPr/>
          </a:p>
          <a:p>
            <a:pPr indent="-318529" lvl="1" marL="742950" rtl="0" algn="l">
              <a:spcBef>
                <a:spcPts val="1200"/>
              </a:spcBef>
              <a:spcAft>
                <a:spcPts val="0"/>
              </a:spcAft>
              <a:buSzPts val="2316"/>
              <a:buChar char="○"/>
            </a:pPr>
            <a:r>
              <a:rPr lang="en" sz="1916"/>
              <a:t>compute</a:t>
            </a:r>
            <a:endParaRPr sz="1916"/>
          </a:p>
          <a:p>
            <a:pPr indent="-318529" lvl="1" marL="742950" rtl="0" algn="l">
              <a:spcBef>
                <a:spcPts val="1200"/>
              </a:spcBef>
              <a:spcAft>
                <a:spcPts val="0"/>
              </a:spcAft>
              <a:buSzPts val="2316"/>
              <a:buChar char="○"/>
            </a:pPr>
            <a:r>
              <a:rPr lang="en" sz="1916"/>
              <a:t>get/set</a:t>
            </a:r>
            <a:endParaRPr sz="1916"/>
          </a:p>
          <a:p>
            <a:pPr indent="-318529" lvl="1" marL="742950" rtl="0" algn="l">
              <a:spcBef>
                <a:spcPts val="1200"/>
              </a:spcBef>
              <a:spcAft>
                <a:spcPts val="0"/>
              </a:spcAft>
              <a:buSzPts val="2316"/>
              <a:buChar char="○"/>
            </a:pPr>
            <a:r>
              <a:rPr lang="en" sz="1916"/>
              <a:t>find</a:t>
            </a:r>
            <a:endParaRPr sz="1916"/>
          </a:p>
          <a:p>
            <a:pPr indent="-318529" lvl="1" marL="742950" rtl="0" algn="l">
              <a:spcBef>
                <a:spcPts val="1200"/>
              </a:spcBef>
              <a:spcAft>
                <a:spcPts val="0"/>
              </a:spcAft>
              <a:buSzPts val="2316"/>
              <a:buChar char="○"/>
            </a:pPr>
            <a:r>
              <a:rPr lang="en" sz="1916"/>
              <a:t>is/has/can</a:t>
            </a:r>
            <a:endParaRPr sz="1916"/>
          </a:p>
          <a:p>
            <a:pPr indent="-318529" lvl="1" marL="742950" rtl="0" algn="l">
              <a:spcBef>
                <a:spcPts val="1200"/>
              </a:spcBef>
              <a:spcAft>
                <a:spcPts val="0"/>
              </a:spcAft>
              <a:buSzPts val="2316"/>
              <a:buChar char="○"/>
            </a:pPr>
            <a:r>
              <a:rPr lang="en" sz="1916"/>
              <a:t>Use complement names for complement functions</a:t>
            </a:r>
            <a:endParaRPr sz="1916"/>
          </a:p>
          <a:p>
            <a:pPr indent="-261379" lvl="2" marL="1143000" rtl="0" algn="l">
              <a:spcBef>
                <a:spcPts val="1200"/>
              </a:spcBef>
              <a:spcAft>
                <a:spcPts val="1200"/>
              </a:spcAft>
              <a:buSzPts val="2316"/>
              <a:buChar char="■"/>
            </a:pPr>
            <a:r>
              <a:rPr lang="en" sz="1916"/>
              <a:t>get/set, add/remove, first/last</a:t>
            </a:r>
            <a:endParaRPr sz="1916"/>
          </a:p>
        </p:txBody>
      </p:sp>
      <p:sp>
        <p:nvSpPr>
          <p:cNvPr id="305" name="Google Shape;305;p39"/>
          <p:cNvSpPr txBox="1"/>
          <p:nvPr/>
        </p:nvSpPr>
        <p:spPr>
          <a:xfrm>
            <a:off x="2324100" y="1925250"/>
            <a:ext cx="4495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Reserve for functions that compute something sophisticated, e.g. not average</a:t>
            </a:r>
            <a:endParaRPr/>
          </a:p>
        </p:txBody>
      </p:sp>
      <p:sp>
        <p:nvSpPr>
          <p:cNvPr id="306" name="Google Shape;306;p39"/>
          <p:cNvSpPr txBox="1"/>
          <p:nvPr/>
        </p:nvSpPr>
        <p:spPr>
          <a:xfrm>
            <a:off x="2533425" y="3479275"/>
            <a:ext cx="5105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What kind of return value would you expect from a function with this kind of prefix?</a:t>
            </a:r>
            <a:endParaRPr/>
          </a:p>
        </p:txBody>
      </p:sp>
      <p:sp>
        <p:nvSpPr>
          <p:cNvPr id="307" name="Google Shape;307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Naming</a:t>
            </a:r>
            <a:endParaRPr b="1"/>
          </a:p>
        </p:txBody>
      </p:sp>
      <p:pic>
        <p:nvPicPr>
          <p:cNvPr id="308" name="Google Shape;30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50818" y="253375"/>
            <a:ext cx="2169599" cy="2376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0"/>
          <p:cNvSpPr txBox="1"/>
          <p:nvPr>
            <p:ph idx="1" type="body"/>
          </p:nvPr>
        </p:nvSpPr>
        <p:spPr>
          <a:xfrm>
            <a:off x="457200" y="1028700"/>
            <a:ext cx="82296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rPr lang="en" sz="2200"/>
              <a:t>Class names should be in CapWords</a:t>
            </a:r>
            <a:endParaRPr sz="2200"/>
          </a:p>
          <a:p>
            <a:pPr indent="-355600" lvl="0" marL="914400" rtl="0" algn="l">
              <a:spcBef>
                <a:spcPts val="48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SoNamedBecauseItUsesCapsForFirstLetterInEachWord</a:t>
            </a:r>
            <a:endParaRPr sz="2000"/>
          </a:p>
          <a:p>
            <a:pPr indent="-355600" lvl="0" marL="9144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Also known as CamelCase</a:t>
            </a:r>
            <a:endParaRPr sz="2000"/>
          </a:p>
          <a:p>
            <a:pPr indent="-355600" lvl="0" marL="9144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Notice no underscore!</a:t>
            </a:r>
            <a:endParaRPr sz="2000"/>
          </a:p>
          <a:p>
            <a:pPr indent="-355600" lvl="0" marL="9144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Much hate on the internet for Camel_Case</a:t>
            </a:r>
            <a:endParaRPr sz="2000"/>
          </a:p>
        </p:txBody>
      </p:sp>
      <p:pic>
        <p:nvPicPr>
          <p:cNvPr id="315" name="Google Shape;315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76150" y="2507275"/>
            <a:ext cx="2057400" cy="2247900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Naming</a:t>
            </a:r>
            <a:endParaRPr b="1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1"/>
          <p:cNvSpPr txBox="1"/>
          <p:nvPr>
            <p:ph idx="1" type="body"/>
          </p:nvPr>
        </p:nvSpPr>
        <p:spPr>
          <a:xfrm>
            <a:off x="457200" y="1028700"/>
            <a:ext cx="82296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1200"/>
              </a:spcAft>
              <a:buNone/>
            </a:pPr>
            <a:r>
              <a:rPr lang="en" sz="2200"/>
              <a:t>What naming convention should I use for exceptions?</a:t>
            </a:r>
            <a:endParaRPr sz="2200"/>
          </a:p>
        </p:txBody>
      </p:sp>
      <p:pic>
        <p:nvPicPr>
          <p:cNvPr id="323" name="Google Shape;323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59997" y="1920275"/>
            <a:ext cx="3001617" cy="2006895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41"/>
          <p:cNvSpPr txBox="1"/>
          <p:nvPr/>
        </p:nvSpPr>
        <p:spPr>
          <a:xfrm>
            <a:off x="5761825" y="2729825"/>
            <a:ext cx="1544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WHY?</a:t>
            </a:r>
            <a:endParaRPr/>
          </a:p>
        </p:txBody>
      </p:sp>
      <p:sp>
        <p:nvSpPr>
          <p:cNvPr id="325" name="Google Shape;325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Naming</a:t>
            </a:r>
            <a:endParaRPr b="1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2"/>
          <p:cNvSpPr txBox="1"/>
          <p:nvPr>
            <p:ph idx="1" type="body"/>
          </p:nvPr>
        </p:nvSpPr>
        <p:spPr>
          <a:xfrm>
            <a:off x="3800825" y="1028700"/>
            <a:ext cx="48861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" sz="2400"/>
              <a:t>Functions</a:t>
            </a:r>
            <a:endParaRPr sz="2400"/>
          </a:p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Lowercase, with words separated by underscores as necessary to improve readability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mixedCase is permitted if that is the prevailing style (some legacy pieces of Python used this style)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Be consistent</a:t>
            </a:r>
            <a:endParaRPr sz="2000"/>
          </a:p>
        </p:txBody>
      </p:sp>
      <p:sp>
        <p:nvSpPr>
          <p:cNvPr id="332" name="Google Shape;332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Naming</a:t>
            </a:r>
            <a:endParaRPr b="1"/>
          </a:p>
        </p:txBody>
      </p:sp>
      <p:pic>
        <p:nvPicPr>
          <p:cNvPr id="333" name="Google Shape;33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7974" y="1492065"/>
            <a:ext cx="2535726" cy="2502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BUT! Everyone loves animals</a:t>
            </a:r>
            <a:endParaRPr/>
          </a:p>
        </p:txBody>
      </p:sp>
      <p:sp>
        <p:nvSpPr>
          <p:cNvPr id="81" name="Google Shape;81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15775" y="1204450"/>
            <a:ext cx="3312450" cy="3312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43"/>
          <p:cNvSpPr txBox="1"/>
          <p:nvPr>
            <p:ph idx="1" type="body"/>
          </p:nvPr>
        </p:nvSpPr>
        <p:spPr>
          <a:xfrm>
            <a:off x="457200" y="1063375"/>
            <a:ext cx="9019800" cy="42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55600" lvl="0" marL="342900" rtl="0" algn="l">
              <a:spcBef>
                <a:spcPts val="360"/>
              </a:spcBef>
              <a:spcAft>
                <a:spcPts val="1200"/>
              </a:spcAft>
              <a:buSzPts val="2000"/>
              <a:buChar char="●"/>
            </a:pPr>
            <a:r>
              <a:rPr lang="en" sz="2000"/>
              <a:t>Naming conventions</a:t>
            </a:r>
            <a:endParaRPr sz="2000"/>
          </a:p>
        </p:txBody>
      </p:sp>
      <p:pic>
        <p:nvPicPr>
          <p:cNvPr id="340" name="Google Shape;340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73325" y="1168224"/>
            <a:ext cx="4932869" cy="3658650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43"/>
          <p:cNvSpPr/>
          <p:nvPr/>
        </p:nvSpPr>
        <p:spPr>
          <a:xfrm>
            <a:off x="6110908" y="1679044"/>
            <a:ext cx="2672100" cy="248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2" name="Google Shape;342;p43"/>
          <p:cNvSpPr/>
          <p:nvPr/>
        </p:nvSpPr>
        <p:spPr>
          <a:xfrm>
            <a:off x="6110908" y="2226170"/>
            <a:ext cx="2672100" cy="248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3" name="Google Shape;343;p43"/>
          <p:cNvSpPr/>
          <p:nvPr/>
        </p:nvSpPr>
        <p:spPr>
          <a:xfrm>
            <a:off x="6110908" y="2499734"/>
            <a:ext cx="2672100" cy="248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4" name="Google Shape;344;p43"/>
          <p:cNvSpPr/>
          <p:nvPr/>
        </p:nvSpPr>
        <p:spPr>
          <a:xfrm>
            <a:off x="6110908" y="1952607"/>
            <a:ext cx="2672100" cy="248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5" name="Google Shape;345;p43"/>
          <p:cNvSpPr/>
          <p:nvPr/>
        </p:nvSpPr>
        <p:spPr>
          <a:xfrm>
            <a:off x="6110908" y="2773297"/>
            <a:ext cx="2672100" cy="248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6" name="Google Shape;346;p43"/>
          <p:cNvSpPr/>
          <p:nvPr/>
        </p:nvSpPr>
        <p:spPr>
          <a:xfrm>
            <a:off x="6110908" y="3046860"/>
            <a:ext cx="2672100" cy="248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7" name="Google Shape;347;p43"/>
          <p:cNvSpPr/>
          <p:nvPr/>
        </p:nvSpPr>
        <p:spPr>
          <a:xfrm>
            <a:off x="6110908" y="3320424"/>
            <a:ext cx="2672100" cy="248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8" name="Google Shape;348;p43"/>
          <p:cNvSpPr/>
          <p:nvPr/>
        </p:nvSpPr>
        <p:spPr>
          <a:xfrm>
            <a:off x="6110908" y="3593987"/>
            <a:ext cx="2672100" cy="248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9" name="Google Shape;349;p43"/>
          <p:cNvSpPr/>
          <p:nvPr/>
        </p:nvSpPr>
        <p:spPr>
          <a:xfrm>
            <a:off x="6110908" y="3867550"/>
            <a:ext cx="2672100" cy="248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0" name="Google Shape;350;p43"/>
          <p:cNvSpPr/>
          <p:nvPr/>
        </p:nvSpPr>
        <p:spPr>
          <a:xfrm>
            <a:off x="6110908" y="4141113"/>
            <a:ext cx="2672100" cy="248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1" name="Google Shape;351;p43"/>
          <p:cNvSpPr/>
          <p:nvPr/>
        </p:nvSpPr>
        <p:spPr>
          <a:xfrm>
            <a:off x="6110908" y="4414675"/>
            <a:ext cx="2672100" cy="248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2" name="Google Shape;352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Naming</a:t>
            </a:r>
            <a:endParaRPr b="1"/>
          </a:p>
        </p:txBody>
      </p:sp>
      <p:pic>
        <p:nvPicPr>
          <p:cNvPr id="353" name="Google Shape;353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7975" y="1824088"/>
            <a:ext cx="2089400" cy="2346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Exercise Part 2: Style</a:t>
            </a:r>
            <a:endParaRPr/>
          </a:p>
        </p:txBody>
      </p:sp>
      <p:sp>
        <p:nvSpPr>
          <p:cNvPr id="359" name="Google Shape;359;p44"/>
          <p:cNvSpPr txBox="1"/>
          <p:nvPr>
            <p:ph idx="1" type="body"/>
          </p:nvPr>
        </p:nvSpPr>
        <p:spPr>
          <a:xfrm>
            <a:off x="311700" y="1152475"/>
            <a:ext cx="8520600" cy="357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Run pylint on the style demo file:</a:t>
            </a:r>
            <a:endParaRPr/>
          </a:p>
          <a:p>
            <a:pPr indent="0" lvl="0" marL="45720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pylint style_demo.py</a:t>
            </a:r>
            <a:endParaRPr b="1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Use an editor to get it to at least 8/10!</a:t>
            </a:r>
            <a:endParaRPr/>
          </a:p>
          <a:p>
            <a:pPr indent="0" lvl="0" marL="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In addition, try to improve the following:</a:t>
            </a:r>
            <a:endParaRPr/>
          </a:p>
          <a:p>
            <a:pPr indent="-342900" lvl="0" marL="91440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Naming of functions and variables</a:t>
            </a:r>
            <a:endParaRPr/>
          </a:p>
          <a:p>
            <a:pPr indent="-342900" lvl="0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Pull common constants out into CONSTANTS</a:t>
            </a:r>
            <a:endParaRPr/>
          </a:p>
          <a:p>
            <a:pPr indent="0" lvl="0" marL="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"/>
              <a:t>Ignore documentation-related issues for now.</a:t>
            </a:r>
            <a:endParaRPr/>
          </a:p>
        </p:txBody>
      </p:sp>
      <p:pic>
        <p:nvPicPr>
          <p:cNvPr id="360" name="Google Shape;360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4350" y="277100"/>
            <a:ext cx="1267950" cy="134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Most important rule: consistency</a:t>
            </a:r>
            <a:endParaRPr/>
          </a:p>
        </p:txBody>
      </p:sp>
      <p:sp>
        <p:nvSpPr>
          <p:cNvPr id="366" name="Google Shape;366;p4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67" name="Google Shape;367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5713" y="1303777"/>
            <a:ext cx="7152576" cy="3564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4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Documentation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47"/>
          <p:cNvSpPr txBox="1"/>
          <p:nvPr>
            <p:ph idx="1" type="body"/>
          </p:nvPr>
        </p:nvSpPr>
        <p:spPr>
          <a:xfrm>
            <a:off x="457200" y="1028700"/>
            <a:ext cx="82296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" sz="2200"/>
              <a:t>Documentation is for two types of people</a:t>
            </a:r>
            <a:endParaRPr sz="2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45720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200"/>
              <a:t>Code readers							   Users</a:t>
            </a:r>
            <a:endParaRPr sz="2200"/>
          </a:p>
        </p:txBody>
      </p:sp>
      <p:pic>
        <p:nvPicPr>
          <p:cNvPr id="379" name="Google Shape;379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2" y="1852850"/>
            <a:ext cx="3815650" cy="214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97000" y="1595400"/>
            <a:ext cx="3989800" cy="2661200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p47"/>
          <p:cNvSpPr txBox="1"/>
          <p:nvPr/>
        </p:nvSpPr>
        <p:spPr>
          <a:xfrm flipH="1">
            <a:off x="6148300" y="1063375"/>
            <a:ext cx="27417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README.md</a:t>
            </a:r>
            <a:endParaRPr/>
          </a:p>
        </p:txBody>
      </p:sp>
      <p:sp>
        <p:nvSpPr>
          <p:cNvPr id="382" name="Google Shape;382;p47"/>
          <p:cNvSpPr txBox="1"/>
          <p:nvPr/>
        </p:nvSpPr>
        <p:spPr>
          <a:xfrm flipH="1">
            <a:off x="539050" y="1355225"/>
            <a:ext cx="37338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Code comments</a:t>
            </a:r>
            <a:endParaRPr/>
          </a:p>
        </p:txBody>
      </p:sp>
      <p:sp>
        <p:nvSpPr>
          <p:cNvPr id="383" name="Google Shape;383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/>
              <a:t>Documentation</a:t>
            </a:r>
            <a:endParaRPr b="1" sz="25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48"/>
          <p:cNvSpPr txBox="1"/>
          <p:nvPr>
            <p:ph idx="1" type="body"/>
          </p:nvPr>
        </p:nvSpPr>
        <p:spPr>
          <a:xfrm>
            <a:off x="457200" y="1028700"/>
            <a:ext cx="82296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36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What kind of stuff goes in a repositories README.md?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 u="sng">
              <a:solidFill>
                <a:schemeClr val="hlink"/>
              </a:solidFill>
              <a:hlinkClick r:id="rId3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https://github.com/kallisons/NOAH_LSM_Mussel_v2.0</a:t>
            </a:r>
            <a:endParaRPr/>
          </a:p>
          <a:p>
            <a:pPr indent="0" lvl="1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0" lvl="2" marL="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</p:txBody>
      </p:sp>
      <p:sp>
        <p:nvSpPr>
          <p:cNvPr id="390" name="Google Shape;390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/>
              <a:t>Documentation: README</a:t>
            </a:r>
            <a:endParaRPr b="1" sz="2500"/>
          </a:p>
        </p:txBody>
      </p:sp>
      <p:pic>
        <p:nvPicPr>
          <p:cNvPr id="391" name="Google Shape;391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76496" y="1644475"/>
            <a:ext cx="1959375" cy="274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Documentation: Comments</a:t>
            </a:r>
            <a:endParaRPr/>
          </a:p>
        </p:txBody>
      </p:sp>
      <p:sp>
        <p:nvSpPr>
          <p:cNvPr id="397" name="Google Shape;397;p4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Python: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	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# comment here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In shell scripting/bash: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	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# comment here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Always followed by a space</a:t>
            </a:r>
            <a:br>
              <a:rPr lang="en"/>
            </a:br>
            <a:r>
              <a:rPr lang="en"/>
              <a:t>b</a:t>
            </a:r>
            <a:r>
              <a:rPr lang="en"/>
              <a:t>efore the rest of the comment.</a:t>
            </a:r>
            <a:endParaRPr/>
          </a:p>
        </p:txBody>
      </p:sp>
      <p:pic>
        <p:nvPicPr>
          <p:cNvPr id="398" name="Google Shape;398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94853" y="1536975"/>
            <a:ext cx="3789849" cy="3080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50"/>
          <p:cNvSpPr txBox="1"/>
          <p:nvPr/>
        </p:nvSpPr>
        <p:spPr>
          <a:xfrm>
            <a:off x="457200" y="1956325"/>
            <a:ext cx="8229600" cy="4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90"/>
              <a:buFont typeface="Arial"/>
              <a:buNone/>
            </a:pPr>
            <a:r>
              <a:t/>
            </a:r>
            <a:endParaRPr sz="1590"/>
          </a:p>
          <a:p>
            <a:pPr indent="0" lvl="0" marL="0" marR="0" rtl="0" algn="l">
              <a:lnSpc>
                <a:spcPct val="80000"/>
              </a:lnSpc>
              <a:spcBef>
                <a:spcPts val="238"/>
              </a:spcBef>
              <a:spcAft>
                <a:spcPts val="0"/>
              </a:spcAft>
              <a:buClr>
                <a:schemeClr val="dk1"/>
              </a:buClr>
              <a:buSzPts val="1190"/>
              <a:buFont typeface="Arial"/>
              <a:buNone/>
            </a:pPr>
            <a:r>
              <a:rPr lang="en" sz="159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# For the brave souls who get this far: You are the chosen ones,</a:t>
            </a:r>
            <a:endParaRPr sz="1590"/>
          </a:p>
          <a:p>
            <a:pPr indent="0" lvl="0" marL="0" marR="0" rtl="0" algn="l">
              <a:lnSpc>
                <a:spcPct val="80000"/>
              </a:lnSpc>
              <a:spcBef>
                <a:spcPts val="238"/>
              </a:spcBef>
              <a:spcAft>
                <a:spcPts val="0"/>
              </a:spcAft>
              <a:buClr>
                <a:schemeClr val="dk1"/>
              </a:buClr>
              <a:buSzPts val="1190"/>
              <a:buFont typeface="Arial"/>
              <a:buNone/>
            </a:pPr>
            <a:r>
              <a:rPr lang="en" sz="159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# the valiant knights of programming who toil away, without rest,</a:t>
            </a:r>
            <a:endParaRPr sz="1590"/>
          </a:p>
          <a:p>
            <a:pPr indent="0" lvl="0" marL="0" marR="0" rtl="0" algn="l">
              <a:lnSpc>
                <a:spcPct val="80000"/>
              </a:lnSpc>
              <a:spcBef>
                <a:spcPts val="238"/>
              </a:spcBef>
              <a:spcAft>
                <a:spcPts val="0"/>
              </a:spcAft>
              <a:buClr>
                <a:schemeClr val="dk1"/>
              </a:buClr>
              <a:buSzPts val="1190"/>
              <a:buFont typeface="Arial"/>
              <a:buNone/>
            </a:pPr>
            <a:r>
              <a:rPr lang="en" sz="159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# fixing our most awful code. To you, true saviors, kings of men,</a:t>
            </a:r>
            <a:endParaRPr sz="1590"/>
          </a:p>
          <a:p>
            <a:pPr indent="0" lvl="0" marL="0" marR="0" rtl="0" algn="l">
              <a:lnSpc>
                <a:spcPct val="80000"/>
              </a:lnSpc>
              <a:spcBef>
                <a:spcPts val="238"/>
              </a:spcBef>
              <a:spcAft>
                <a:spcPts val="0"/>
              </a:spcAft>
              <a:buClr>
                <a:schemeClr val="dk1"/>
              </a:buClr>
              <a:buSzPts val="1190"/>
              <a:buFont typeface="Arial"/>
              <a:buNone/>
            </a:pPr>
            <a:r>
              <a:rPr lang="en" sz="159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# I say this: never gonna give you up, never gonna let you down,</a:t>
            </a:r>
            <a:endParaRPr sz="1590"/>
          </a:p>
          <a:p>
            <a:pPr indent="0" lvl="0" marL="0" marR="0" rtl="0" algn="l">
              <a:lnSpc>
                <a:spcPct val="80000"/>
              </a:lnSpc>
              <a:spcBef>
                <a:spcPts val="238"/>
              </a:spcBef>
              <a:spcAft>
                <a:spcPts val="0"/>
              </a:spcAft>
              <a:buClr>
                <a:schemeClr val="dk1"/>
              </a:buClr>
              <a:buSzPts val="1190"/>
              <a:buFont typeface="Arial"/>
              <a:buNone/>
            </a:pPr>
            <a:r>
              <a:rPr lang="en" sz="159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# never gonna run around and desert you. Never gonna make you cry,</a:t>
            </a:r>
            <a:endParaRPr sz="1590"/>
          </a:p>
          <a:p>
            <a:pPr indent="0" lvl="0" marL="0" marR="0" rtl="0" algn="l">
              <a:lnSpc>
                <a:spcPct val="80000"/>
              </a:lnSpc>
              <a:spcBef>
                <a:spcPts val="238"/>
              </a:spcBef>
              <a:spcAft>
                <a:spcPts val="0"/>
              </a:spcAft>
              <a:buClr>
                <a:schemeClr val="dk1"/>
              </a:buClr>
              <a:buSzPts val="1190"/>
              <a:buFont typeface="Arial"/>
              <a:buNone/>
            </a:pPr>
            <a:r>
              <a:rPr lang="en" sz="159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# never gonna say goodbye. Never gonna tell a lie and hurt you.</a:t>
            </a:r>
            <a:endParaRPr sz="1590"/>
          </a:p>
          <a:p>
            <a:pPr indent="0" lvl="0" marL="0" marR="0" rtl="0" algn="l">
              <a:lnSpc>
                <a:spcPct val="80000"/>
              </a:lnSpc>
              <a:spcBef>
                <a:spcPts val="238"/>
              </a:spcBef>
              <a:spcAft>
                <a:spcPts val="0"/>
              </a:spcAft>
              <a:buClr>
                <a:schemeClr val="dk1"/>
              </a:buClr>
              <a:buSzPts val="1190"/>
              <a:buFont typeface="Arial"/>
              <a:buNone/>
            </a:pPr>
            <a:r>
              <a:t/>
            </a:r>
            <a:endParaRPr sz="1590"/>
          </a:p>
          <a:p>
            <a:pPr indent="0" lvl="0" marL="0" marR="0" rtl="0" algn="l">
              <a:lnSpc>
                <a:spcPct val="80000"/>
              </a:lnSpc>
              <a:spcBef>
                <a:spcPts val="238"/>
              </a:spcBef>
              <a:spcAft>
                <a:spcPts val="0"/>
              </a:spcAft>
              <a:buClr>
                <a:schemeClr val="dk1"/>
              </a:buClr>
              <a:buSzPts val="1190"/>
              <a:buFont typeface="Arial"/>
              <a:buNone/>
            </a:pPr>
            <a:r>
              <a:t/>
            </a:r>
            <a:endParaRPr sz="159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238"/>
              </a:spcBef>
              <a:spcAft>
                <a:spcPts val="0"/>
              </a:spcAft>
              <a:buClr>
                <a:schemeClr val="dk1"/>
              </a:buClr>
              <a:buSzPts val="1190"/>
              <a:buFont typeface="Arial"/>
              <a:buNone/>
            </a:pPr>
            <a:r>
              <a:rPr lang="en" sz="159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# drunk, fix later</a:t>
            </a:r>
            <a:endParaRPr b="0" i="0" sz="1590" u="none" cap="none" strike="noStrike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  <p:sp>
        <p:nvSpPr>
          <p:cNvPr id="405" name="Google Shape;405;p50"/>
          <p:cNvSpPr txBox="1"/>
          <p:nvPr>
            <p:ph idx="1" type="body"/>
          </p:nvPr>
        </p:nvSpPr>
        <p:spPr>
          <a:xfrm>
            <a:off x="457200" y="1063375"/>
            <a:ext cx="82296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1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0" lvl="1" marL="4572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"/>
              <a:t>Some examples of bad comments (from the ‘net)</a:t>
            </a:r>
            <a:endParaRPr/>
          </a:p>
        </p:txBody>
      </p:sp>
      <p:cxnSp>
        <p:nvCxnSpPr>
          <p:cNvPr id="406" name="Google Shape;406;p50"/>
          <p:cNvCxnSpPr/>
          <p:nvPr/>
        </p:nvCxnSpPr>
        <p:spPr>
          <a:xfrm flipH="1" rot="10800000">
            <a:off x="331050" y="1956335"/>
            <a:ext cx="8481900" cy="960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07" name="Google Shape;407;p50"/>
          <p:cNvCxnSpPr/>
          <p:nvPr/>
        </p:nvCxnSpPr>
        <p:spPr>
          <a:xfrm flipH="1" rot="10800000">
            <a:off x="331050" y="3855135"/>
            <a:ext cx="8481900" cy="960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08" name="Google Shape;408;p50"/>
          <p:cNvSpPr txBox="1"/>
          <p:nvPr/>
        </p:nvSpPr>
        <p:spPr>
          <a:xfrm>
            <a:off x="7019825" y="3103398"/>
            <a:ext cx="1905000" cy="646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Don’t Rick Roll your readers!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409" name="Google Shape;409;p50"/>
          <p:cNvSpPr txBox="1"/>
          <p:nvPr/>
        </p:nvSpPr>
        <p:spPr>
          <a:xfrm>
            <a:off x="3025197" y="3940550"/>
            <a:ext cx="1489500" cy="3693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Uhm… Sigh.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410" name="Google Shape;410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/>
              <a:t>Documentation: Comments</a:t>
            </a:r>
            <a:endParaRPr b="1" sz="2500"/>
          </a:p>
        </p:txBody>
      </p:sp>
      <p:pic>
        <p:nvPicPr>
          <p:cNvPr id="411" name="Google Shape;411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3133" y="3820000"/>
            <a:ext cx="1764667" cy="132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51"/>
          <p:cNvSpPr txBox="1"/>
          <p:nvPr/>
        </p:nvSpPr>
        <p:spPr>
          <a:xfrm>
            <a:off x="457200" y="1063225"/>
            <a:ext cx="8229600" cy="4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238"/>
              </a:spcBef>
              <a:spcAft>
                <a:spcPts val="0"/>
              </a:spcAft>
              <a:buClr>
                <a:schemeClr val="dk1"/>
              </a:buClr>
              <a:buSzPts val="1190"/>
              <a:buFont typeface="Arial"/>
              <a:buNone/>
            </a:pPr>
            <a:r>
              <a:t/>
            </a:r>
            <a:endParaRPr sz="1690"/>
          </a:p>
          <a:p>
            <a:pPr indent="0" lvl="0" marL="0" marR="0" rtl="0" algn="l">
              <a:lnSpc>
                <a:spcPct val="80000"/>
              </a:lnSpc>
              <a:spcBef>
                <a:spcPts val="238"/>
              </a:spcBef>
              <a:spcAft>
                <a:spcPts val="0"/>
              </a:spcAft>
              <a:buClr>
                <a:schemeClr val="dk1"/>
              </a:buClr>
              <a:buSzPts val="1190"/>
              <a:buFont typeface="Arial"/>
              <a:buNone/>
            </a:pPr>
            <a:r>
              <a:rPr lang="en" sz="169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# Dear maintainer:</a:t>
            </a:r>
            <a:endParaRPr sz="1690"/>
          </a:p>
          <a:p>
            <a:pPr indent="0" lvl="0" marL="0" marR="0" rtl="0" algn="l">
              <a:lnSpc>
                <a:spcPct val="80000"/>
              </a:lnSpc>
              <a:spcBef>
                <a:spcPts val="238"/>
              </a:spcBef>
              <a:spcAft>
                <a:spcPts val="0"/>
              </a:spcAft>
              <a:buClr>
                <a:schemeClr val="dk1"/>
              </a:buClr>
              <a:buSzPts val="1190"/>
              <a:buFont typeface="Arial"/>
              <a:buNone/>
            </a:pPr>
            <a:r>
              <a:rPr lang="en" sz="169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# </a:t>
            </a:r>
            <a:endParaRPr sz="1690"/>
          </a:p>
          <a:p>
            <a:pPr indent="0" lvl="0" marL="0" marR="0" rtl="0" algn="l">
              <a:lnSpc>
                <a:spcPct val="80000"/>
              </a:lnSpc>
              <a:spcBef>
                <a:spcPts val="238"/>
              </a:spcBef>
              <a:spcAft>
                <a:spcPts val="0"/>
              </a:spcAft>
              <a:buClr>
                <a:schemeClr val="dk1"/>
              </a:buClr>
              <a:buSzPts val="1190"/>
              <a:buFont typeface="Arial"/>
              <a:buNone/>
            </a:pPr>
            <a:r>
              <a:rPr lang="en" sz="169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# Once you are done trying to 'optimize' this routine,</a:t>
            </a:r>
            <a:endParaRPr sz="1690"/>
          </a:p>
          <a:p>
            <a:pPr indent="0" lvl="0" marL="0" marR="0" rtl="0" algn="l">
              <a:lnSpc>
                <a:spcPct val="80000"/>
              </a:lnSpc>
              <a:spcBef>
                <a:spcPts val="238"/>
              </a:spcBef>
              <a:spcAft>
                <a:spcPts val="0"/>
              </a:spcAft>
              <a:buClr>
                <a:schemeClr val="dk1"/>
              </a:buClr>
              <a:buSzPts val="1190"/>
              <a:buFont typeface="Arial"/>
              <a:buNone/>
            </a:pPr>
            <a:r>
              <a:rPr lang="en" sz="169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# and have realized what a terrible mistake that was,</a:t>
            </a:r>
            <a:endParaRPr sz="1690"/>
          </a:p>
          <a:p>
            <a:pPr indent="0" lvl="0" marL="0" marR="0" rtl="0" algn="l">
              <a:lnSpc>
                <a:spcPct val="80000"/>
              </a:lnSpc>
              <a:spcBef>
                <a:spcPts val="238"/>
              </a:spcBef>
              <a:spcAft>
                <a:spcPts val="0"/>
              </a:spcAft>
              <a:buClr>
                <a:schemeClr val="dk1"/>
              </a:buClr>
              <a:buSzPts val="1190"/>
              <a:buFont typeface="Arial"/>
              <a:buNone/>
            </a:pPr>
            <a:r>
              <a:rPr lang="en" sz="169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# please increment the following counter as a warning</a:t>
            </a:r>
            <a:endParaRPr sz="1690"/>
          </a:p>
          <a:p>
            <a:pPr indent="0" lvl="0" marL="0" marR="0" rtl="0" algn="l">
              <a:lnSpc>
                <a:spcPct val="80000"/>
              </a:lnSpc>
              <a:spcBef>
                <a:spcPts val="238"/>
              </a:spcBef>
              <a:spcAft>
                <a:spcPts val="0"/>
              </a:spcAft>
              <a:buClr>
                <a:schemeClr val="dk1"/>
              </a:buClr>
              <a:buSzPts val="1190"/>
              <a:buFont typeface="Arial"/>
              <a:buNone/>
            </a:pPr>
            <a:r>
              <a:rPr lang="en" sz="169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# to the next guy:</a:t>
            </a:r>
            <a:endParaRPr sz="1690"/>
          </a:p>
          <a:p>
            <a:pPr indent="0" lvl="0" marL="0" marR="0" rtl="0" algn="l">
              <a:lnSpc>
                <a:spcPct val="80000"/>
              </a:lnSpc>
              <a:spcBef>
                <a:spcPts val="238"/>
              </a:spcBef>
              <a:spcAft>
                <a:spcPts val="0"/>
              </a:spcAft>
              <a:buClr>
                <a:schemeClr val="dk1"/>
              </a:buClr>
              <a:buSzPts val="1190"/>
              <a:buFont typeface="Arial"/>
              <a:buNone/>
            </a:pPr>
            <a:r>
              <a:rPr lang="en" sz="169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# </a:t>
            </a:r>
            <a:endParaRPr sz="1690"/>
          </a:p>
          <a:p>
            <a:pPr indent="0" lvl="0" marL="0" marR="0" rtl="0" algn="l">
              <a:lnSpc>
                <a:spcPct val="80000"/>
              </a:lnSpc>
              <a:spcBef>
                <a:spcPts val="238"/>
              </a:spcBef>
              <a:spcAft>
                <a:spcPts val="0"/>
              </a:spcAft>
              <a:buClr>
                <a:schemeClr val="dk1"/>
              </a:buClr>
              <a:buSzPts val="1190"/>
              <a:buFont typeface="Arial"/>
              <a:buNone/>
            </a:pPr>
            <a:r>
              <a:rPr lang="en" sz="169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# total_hours_wasted_here = 42</a:t>
            </a:r>
            <a:endParaRPr sz="1690"/>
          </a:p>
          <a:p>
            <a:pPr indent="0" lvl="0" marL="0" marR="0" rtl="0" algn="l">
              <a:lnSpc>
                <a:spcPct val="80000"/>
              </a:lnSpc>
              <a:spcBef>
                <a:spcPts val="238"/>
              </a:spcBef>
              <a:spcAft>
                <a:spcPts val="0"/>
              </a:spcAft>
              <a:buClr>
                <a:schemeClr val="dk1"/>
              </a:buClr>
              <a:buSzPts val="1190"/>
              <a:buFont typeface="Arial"/>
              <a:buNone/>
            </a:pPr>
            <a:r>
              <a:rPr lang="en" sz="169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</a:t>
            </a:r>
            <a:endParaRPr sz="1690"/>
          </a:p>
          <a:p>
            <a:pPr indent="0" lvl="0" marL="0" marR="0" rtl="0" algn="l">
              <a:lnSpc>
                <a:spcPct val="80000"/>
              </a:lnSpc>
              <a:spcBef>
                <a:spcPts val="238"/>
              </a:spcBef>
              <a:spcAft>
                <a:spcPts val="0"/>
              </a:spcAft>
              <a:buClr>
                <a:schemeClr val="dk1"/>
              </a:buClr>
              <a:buSzPts val="1190"/>
              <a:buFont typeface="Arial"/>
              <a:buNone/>
            </a:pPr>
            <a:r>
              <a:t/>
            </a:r>
            <a:endParaRPr sz="169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238"/>
              </a:spcBef>
              <a:spcAft>
                <a:spcPts val="0"/>
              </a:spcAft>
              <a:buClr>
                <a:schemeClr val="dk1"/>
              </a:buClr>
              <a:buSzPts val="1190"/>
              <a:buFont typeface="Arial"/>
              <a:buNone/>
            </a:pPr>
            <a:r>
              <a:rPr lang="en" sz="169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true = false</a:t>
            </a:r>
            <a:endParaRPr sz="1690"/>
          </a:p>
          <a:p>
            <a:pPr indent="0" lvl="0" marL="0" marR="0" rtl="0" algn="l">
              <a:lnSpc>
                <a:spcPct val="80000"/>
              </a:lnSpc>
              <a:spcBef>
                <a:spcPts val="238"/>
              </a:spcBef>
              <a:spcAft>
                <a:spcPts val="0"/>
              </a:spcAft>
              <a:buClr>
                <a:schemeClr val="dk1"/>
              </a:buClr>
              <a:buSzPts val="1190"/>
              <a:buFont typeface="Arial"/>
              <a:buNone/>
            </a:pPr>
            <a:r>
              <a:rPr lang="en" sz="169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# Happy debugging suckers</a:t>
            </a:r>
            <a:endParaRPr sz="1690"/>
          </a:p>
          <a:p>
            <a:pPr indent="0" lvl="1" marL="457200" marR="0" rtl="0" algn="l">
              <a:lnSpc>
                <a:spcPct val="80000"/>
              </a:lnSpc>
              <a:spcBef>
                <a:spcPts val="238"/>
              </a:spcBef>
              <a:spcAft>
                <a:spcPts val="0"/>
              </a:spcAft>
              <a:buClr>
                <a:schemeClr val="dk1"/>
              </a:buClr>
              <a:buSzPts val="1190"/>
              <a:buFont typeface="Arial"/>
              <a:buNone/>
            </a:pPr>
            <a:r>
              <a:t/>
            </a:r>
            <a:endParaRPr b="0" i="0" sz="989" u="none" cap="none" strike="noStrike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57150" marR="0" rtl="0" algn="l">
              <a:lnSpc>
                <a:spcPct val="80000"/>
              </a:lnSpc>
              <a:spcBef>
                <a:spcPts val="204"/>
              </a:spcBef>
              <a:spcAft>
                <a:spcPts val="0"/>
              </a:spcAft>
              <a:buClr>
                <a:schemeClr val="dk1"/>
              </a:buClr>
              <a:buSzPts val="1020"/>
              <a:buFont typeface="Arial"/>
              <a:buNone/>
            </a:pPr>
            <a:r>
              <a:rPr lang="en" sz="820" u="sng">
                <a:solidFill>
                  <a:schemeClr val="hlink"/>
                </a:solidFill>
                <a:latin typeface="Courier"/>
                <a:ea typeface="Courier"/>
                <a:cs typeface="Courier"/>
                <a:sym typeface="Courier"/>
                <a:hlinkClick r:id="rId3"/>
              </a:rPr>
              <a:t>http://stackoverflow.com/questions/184618/what-is-the-best-comment-in-source-code-you-have-ever-encountered</a:t>
            </a:r>
            <a:endParaRPr sz="82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1" marL="457200" marR="0" rtl="0" algn="l">
              <a:lnSpc>
                <a:spcPct val="80000"/>
              </a:lnSpc>
              <a:spcBef>
                <a:spcPts val="238"/>
              </a:spcBef>
              <a:spcAft>
                <a:spcPts val="0"/>
              </a:spcAft>
              <a:buClr>
                <a:schemeClr val="dk1"/>
              </a:buClr>
              <a:buSzPts val="1190"/>
              <a:buFont typeface="Arial"/>
              <a:buNone/>
            </a:pPr>
            <a:r>
              <a:t/>
            </a:r>
            <a:endParaRPr b="0" i="0" sz="989" u="none" cap="none" strike="noStrike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  <p:cxnSp>
        <p:nvCxnSpPr>
          <p:cNvPr id="418" name="Google Shape;418;p51"/>
          <p:cNvCxnSpPr/>
          <p:nvPr/>
        </p:nvCxnSpPr>
        <p:spPr>
          <a:xfrm flipH="1" rot="10800000">
            <a:off x="330988" y="3564885"/>
            <a:ext cx="8481900" cy="960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9" name="Google Shape;419;p51"/>
          <p:cNvSpPr txBox="1"/>
          <p:nvPr/>
        </p:nvSpPr>
        <p:spPr>
          <a:xfrm>
            <a:off x="7497100" y="1294600"/>
            <a:ext cx="1513500" cy="1923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Funny is funny, but don’t troll.</a:t>
            </a:r>
            <a:endParaRPr sz="1300">
              <a:solidFill>
                <a:srgbClr val="FF0000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And what was the issue the writer encountered</a:t>
            </a:r>
            <a:r>
              <a:rPr lang="en" sz="1700">
                <a:solidFill>
                  <a:srgbClr val="FF0000"/>
                </a:solidFill>
              </a:rPr>
              <a:t>?</a:t>
            </a:r>
            <a:endParaRPr sz="1300">
              <a:solidFill>
                <a:srgbClr val="FF0000"/>
              </a:solidFill>
            </a:endParaRPr>
          </a:p>
        </p:txBody>
      </p:sp>
      <p:sp>
        <p:nvSpPr>
          <p:cNvPr id="420" name="Google Shape;420;p51"/>
          <p:cNvSpPr txBox="1"/>
          <p:nvPr/>
        </p:nvSpPr>
        <p:spPr>
          <a:xfrm>
            <a:off x="7558600" y="3663200"/>
            <a:ext cx="1390500" cy="646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At least it is logical?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421" name="Google Shape;421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/>
              <a:t>Documentation: Comments</a:t>
            </a:r>
            <a:endParaRPr b="1" sz="2500"/>
          </a:p>
        </p:txBody>
      </p:sp>
      <p:pic>
        <p:nvPicPr>
          <p:cNvPr id="422" name="Google Shape;422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82053" y="2820075"/>
            <a:ext cx="1988301" cy="1316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Documentation: Comments</a:t>
            </a:r>
            <a:endParaRPr/>
          </a:p>
        </p:txBody>
      </p:sp>
      <p:sp>
        <p:nvSpPr>
          <p:cNvPr id="428" name="Google Shape;428;p5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Good comments…</a:t>
            </a:r>
            <a:endParaRPr/>
          </a:p>
          <a:p>
            <a:pPr indent="-342900" lvl="0" marL="9144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…make the code easy to read</a:t>
            </a:r>
            <a:endParaRPr/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…are written in English</a:t>
            </a:r>
            <a:endParaRPr/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…discuss the function parameters and results</a:t>
            </a:r>
            <a:endParaRPr/>
          </a:p>
        </p:txBody>
      </p:sp>
      <p:pic>
        <p:nvPicPr>
          <p:cNvPr id="429" name="Google Shape;429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14450" y="3229400"/>
            <a:ext cx="6515100" cy="16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p52"/>
          <p:cNvPicPr preferRelativeResize="0"/>
          <p:nvPr/>
        </p:nvPicPr>
        <p:blipFill rotWithShape="1">
          <a:blip r:embed="rId4">
            <a:alphaModFix/>
          </a:blip>
          <a:srcRect b="0" l="0" r="22726" t="0"/>
          <a:stretch/>
        </p:blipFill>
        <p:spPr>
          <a:xfrm>
            <a:off x="6320575" y="327125"/>
            <a:ext cx="2457825" cy="218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write vs how to write effectively</a:t>
            </a:r>
            <a:endParaRPr/>
          </a:p>
        </p:txBody>
      </p:sp>
      <p:sp>
        <p:nvSpPr>
          <p:cNvPr id="88" name="Google Shape;88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9" name="Google Shape;89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9350" y="1250950"/>
            <a:ext cx="2095500" cy="3219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05025" y="1260465"/>
            <a:ext cx="2105025" cy="320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16852" y="1463050"/>
            <a:ext cx="1555151" cy="200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10850" y="3006100"/>
            <a:ext cx="1297225" cy="2066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Documentation: Comments</a:t>
            </a:r>
            <a:endParaRPr/>
          </a:p>
        </p:txBody>
      </p:sp>
      <p:sp>
        <p:nvSpPr>
          <p:cNvPr id="436" name="Google Shape;436;p53"/>
          <p:cNvSpPr txBox="1"/>
          <p:nvPr>
            <p:ph idx="1" type="body"/>
          </p:nvPr>
        </p:nvSpPr>
        <p:spPr>
          <a:xfrm>
            <a:off x="311700" y="1152475"/>
            <a:ext cx="8520600" cy="98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Don’t comment bad code, rewrite it!</a:t>
            </a:r>
            <a:endParaRPr/>
          </a:p>
        </p:txBody>
      </p:sp>
      <p:pic>
        <p:nvPicPr>
          <p:cNvPr id="437" name="Google Shape;437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7400" y="1847075"/>
            <a:ext cx="6457950" cy="105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p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95050" y="3462831"/>
            <a:ext cx="4257675" cy="1247775"/>
          </a:xfrm>
          <a:prstGeom prst="rect">
            <a:avLst/>
          </a:prstGeom>
          <a:noFill/>
          <a:ln>
            <a:noFill/>
          </a:ln>
        </p:spPr>
      </p:pic>
      <p:sp>
        <p:nvSpPr>
          <p:cNvPr id="439" name="Google Shape;439;p53"/>
          <p:cNvSpPr txBox="1"/>
          <p:nvPr>
            <p:ph idx="1" type="body"/>
          </p:nvPr>
        </p:nvSpPr>
        <p:spPr>
          <a:xfrm>
            <a:off x="311700" y="3286825"/>
            <a:ext cx="8520600" cy="98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Then comment it</a:t>
            </a:r>
            <a:endParaRPr/>
          </a:p>
        </p:txBody>
      </p:sp>
      <p:pic>
        <p:nvPicPr>
          <p:cNvPr id="440" name="Google Shape;440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89100" y="2962063"/>
            <a:ext cx="2043200" cy="204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Documentation: Inline Comments</a:t>
            </a:r>
            <a:endParaRPr/>
          </a:p>
        </p:txBody>
      </p:sp>
      <p:sp>
        <p:nvSpPr>
          <p:cNvPr id="446" name="Google Shape;446;p5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Comments on the same line as code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 sparingly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Make sure it’s actually useful!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Make sure the line isn’t too long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Make sure the code is still readable</a:t>
            </a:r>
            <a:endParaRPr/>
          </a:p>
        </p:txBody>
      </p:sp>
      <p:pic>
        <p:nvPicPr>
          <p:cNvPr id="447" name="Google Shape;447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42275" y="1820925"/>
            <a:ext cx="5267500" cy="53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8" name="Google Shape;448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24375" y="2838275"/>
            <a:ext cx="2670149" cy="2004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Documentation: Comments in Code</a:t>
            </a:r>
            <a:endParaRPr/>
          </a:p>
        </p:txBody>
      </p:sp>
      <p:sp>
        <p:nvSpPr>
          <p:cNvPr id="454" name="Google Shape;454;p5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Wrong comments are bugs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Don’t forget to update the comments!</a:t>
            </a:r>
            <a:endParaRPr/>
          </a:p>
        </p:txBody>
      </p:sp>
      <p:pic>
        <p:nvPicPr>
          <p:cNvPr id="455" name="Google Shape;455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85938" y="1880100"/>
            <a:ext cx="5572125" cy="94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6" name="Google Shape;456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44425" y="3521375"/>
            <a:ext cx="2055150" cy="1455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Documentation: Comments in Code</a:t>
            </a:r>
            <a:endParaRPr/>
          </a:p>
        </p:txBody>
      </p:sp>
      <p:sp>
        <p:nvSpPr>
          <p:cNvPr id="462" name="Google Shape;462;p5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Don’t insult the reader!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If they’re reading your code, they aren’t that dumb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Corollary: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Don’t comment</a:t>
            </a:r>
            <a:br>
              <a:rPr lang="en"/>
            </a:br>
            <a:r>
              <a:rPr lang="en"/>
              <a:t>every line</a:t>
            </a:r>
            <a:endParaRPr/>
          </a:p>
        </p:txBody>
      </p:sp>
      <p:pic>
        <p:nvPicPr>
          <p:cNvPr id="463" name="Google Shape;463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9497" y="1746025"/>
            <a:ext cx="7525015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4" name="Google Shape;464;p5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07713" y="3004700"/>
            <a:ext cx="6124575" cy="192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5" name="Google Shape;465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11275" y="355975"/>
            <a:ext cx="1597675" cy="1197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Documentation: Comments in Code</a:t>
            </a:r>
            <a:endParaRPr/>
          </a:p>
        </p:txBody>
      </p:sp>
      <p:sp>
        <p:nvSpPr>
          <p:cNvPr id="471" name="Google Shape;471;p57"/>
          <p:cNvSpPr txBox="1"/>
          <p:nvPr>
            <p:ph idx="1" type="body"/>
          </p:nvPr>
        </p:nvSpPr>
        <p:spPr>
          <a:xfrm>
            <a:off x="311700" y="1152475"/>
            <a:ext cx="8520600" cy="283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Example: what’s not great about this, other than too many comments?</a:t>
            </a:r>
            <a:endParaRPr/>
          </a:p>
        </p:txBody>
      </p:sp>
      <p:pic>
        <p:nvPicPr>
          <p:cNvPr id="472" name="Google Shape;472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9800" y="1729812"/>
            <a:ext cx="8304399" cy="2261725"/>
          </a:xfrm>
          <a:prstGeom prst="rect">
            <a:avLst/>
          </a:prstGeom>
          <a:noFill/>
          <a:ln>
            <a:noFill/>
          </a:ln>
        </p:spPr>
      </p:pic>
      <p:sp>
        <p:nvSpPr>
          <p:cNvPr id="473" name="Google Shape;473;p57"/>
          <p:cNvSpPr txBox="1"/>
          <p:nvPr>
            <p:ph idx="1" type="body"/>
          </p:nvPr>
        </p:nvSpPr>
        <p:spPr>
          <a:xfrm>
            <a:off x="311700" y="4126425"/>
            <a:ext cx="6528900" cy="80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What if I want to change the cutoff distance? There are 3 places to change it!</a:t>
            </a:r>
            <a:endParaRPr/>
          </a:p>
        </p:txBody>
      </p:sp>
      <p:pic>
        <p:nvPicPr>
          <p:cNvPr id="474" name="Google Shape;474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64850" y="3648875"/>
            <a:ext cx="1867450" cy="1244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Documentation: Comments in Code</a:t>
            </a:r>
            <a:endParaRPr/>
          </a:p>
        </p:txBody>
      </p:sp>
      <p:sp>
        <p:nvSpPr>
          <p:cNvPr id="480" name="Google Shape;480;p58"/>
          <p:cNvSpPr txBox="1"/>
          <p:nvPr>
            <p:ph idx="1" type="body"/>
          </p:nvPr>
        </p:nvSpPr>
        <p:spPr>
          <a:xfrm>
            <a:off x="311700" y="1152475"/>
            <a:ext cx="8520600" cy="38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Better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Obvious constant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Comments are consolidated and don’t mention the</a:t>
            </a:r>
            <a:br>
              <a:rPr lang="en"/>
            </a:br>
            <a:r>
              <a:rPr lang="en"/>
              <a:t>cutoff</a:t>
            </a:r>
            <a:endParaRPr/>
          </a:p>
        </p:txBody>
      </p:sp>
      <p:pic>
        <p:nvPicPr>
          <p:cNvPr id="481" name="Google Shape;481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3000" y="1690292"/>
            <a:ext cx="6857999" cy="210511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2" name="Google Shape;482;p58"/>
          <p:cNvGrpSpPr/>
          <p:nvPr/>
        </p:nvGrpSpPr>
        <p:grpSpPr>
          <a:xfrm>
            <a:off x="1520150" y="596525"/>
            <a:ext cx="7004200" cy="1885650"/>
            <a:chOff x="1520150" y="596525"/>
            <a:chExt cx="7004200" cy="1885650"/>
          </a:xfrm>
        </p:grpSpPr>
        <p:sp>
          <p:nvSpPr>
            <p:cNvPr id="483" name="Google Shape;483;p58"/>
            <p:cNvSpPr/>
            <p:nvPr/>
          </p:nvSpPr>
          <p:spPr>
            <a:xfrm>
              <a:off x="1520150" y="1481675"/>
              <a:ext cx="6157500" cy="10005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58"/>
            <p:cNvSpPr txBox="1"/>
            <p:nvPr/>
          </p:nvSpPr>
          <p:spPr>
            <a:xfrm>
              <a:off x="6465450" y="596525"/>
              <a:ext cx="2058900" cy="69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rgbClr val="FF0000"/>
                  </a:solidFill>
                </a:rPr>
                <a:t>Note: English! Full sentences!</a:t>
              </a:r>
              <a:endParaRPr b="1" sz="1800">
                <a:solidFill>
                  <a:srgbClr val="FF0000"/>
                </a:solidFill>
              </a:endParaRPr>
            </a:p>
          </p:txBody>
        </p:sp>
      </p:grpSp>
      <p:cxnSp>
        <p:nvCxnSpPr>
          <p:cNvPr id="485" name="Google Shape;485;p58"/>
          <p:cNvCxnSpPr>
            <a:stCxn id="484" idx="2"/>
          </p:cNvCxnSpPr>
          <p:nvPr/>
        </p:nvCxnSpPr>
        <p:spPr>
          <a:xfrm flipH="1">
            <a:off x="7139100" y="1289225"/>
            <a:ext cx="355800" cy="1731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486" name="Google Shape;486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57600" y="3301500"/>
            <a:ext cx="2045075" cy="174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Documentation: Docstrings</a:t>
            </a:r>
            <a:endParaRPr/>
          </a:p>
        </p:txBody>
      </p:sp>
      <p:pic>
        <p:nvPicPr>
          <p:cNvPr id="492" name="Google Shape;492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3138" y="1758288"/>
            <a:ext cx="8597723" cy="22047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3" name="Google Shape;493;p59"/>
          <p:cNvGrpSpPr/>
          <p:nvPr/>
        </p:nvGrpSpPr>
        <p:grpSpPr>
          <a:xfrm>
            <a:off x="1096825" y="1000600"/>
            <a:ext cx="7504500" cy="1058325"/>
            <a:chOff x="1096825" y="1000600"/>
            <a:chExt cx="7504500" cy="1058325"/>
          </a:xfrm>
        </p:grpSpPr>
        <p:sp>
          <p:nvSpPr>
            <p:cNvPr id="494" name="Google Shape;494;p59"/>
            <p:cNvSpPr txBox="1"/>
            <p:nvPr/>
          </p:nvSpPr>
          <p:spPr>
            <a:xfrm>
              <a:off x="1096825" y="1000600"/>
              <a:ext cx="7504500" cy="73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rgbClr val="FF0000"/>
                  </a:solidFill>
                </a:rPr>
                <a:t>When you provide a plain old string as the FIRST thing in a (function or class or module)</a:t>
              </a:r>
              <a:endParaRPr b="1" sz="1800">
                <a:solidFill>
                  <a:srgbClr val="FF0000"/>
                </a:solidFill>
              </a:endParaRPr>
            </a:p>
          </p:txBody>
        </p:sp>
        <p:cxnSp>
          <p:nvCxnSpPr>
            <p:cNvPr id="495" name="Google Shape;495;p59"/>
            <p:cNvCxnSpPr/>
            <p:nvPr/>
          </p:nvCxnSpPr>
          <p:spPr>
            <a:xfrm>
              <a:off x="3223100" y="1645225"/>
              <a:ext cx="0" cy="413700"/>
            </a:xfrm>
            <a:prstGeom prst="straightConnector1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496" name="Google Shape;496;p59"/>
          <p:cNvGrpSpPr/>
          <p:nvPr/>
        </p:nvGrpSpPr>
        <p:grpSpPr>
          <a:xfrm>
            <a:off x="1904950" y="3858200"/>
            <a:ext cx="2126400" cy="992700"/>
            <a:chOff x="1791025" y="934900"/>
            <a:chExt cx="2126400" cy="992700"/>
          </a:xfrm>
        </p:grpSpPr>
        <p:sp>
          <p:nvSpPr>
            <p:cNvPr id="497" name="Google Shape;497;p59"/>
            <p:cNvSpPr txBox="1"/>
            <p:nvPr/>
          </p:nvSpPr>
          <p:spPr>
            <a:xfrm>
              <a:off x="1791025" y="1464100"/>
              <a:ext cx="2126400" cy="46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rgbClr val="FF0000"/>
                  </a:solidFill>
                </a:rPr>
                <a:t>Use triple quotes</a:t>
              </a:r>
              <a:endParaRPr b="1" sz="1800">
                <a:solidFill>
                  <a:srgbClr val="FF0000"/>
                </a:solidFill>
              </a:endParaRPr>
            </a:p>
          </p:txBody>
        </p:sp>
        <p:cxnSp>
          <p:nvCxnSpPr>
            <p:cNvPr id="498" name="Google Shape;498;p59"/>
            <p:cNvCxnSpPr>
              <a:stCxn id="497" idx="0"/>
            </p:cNvCxnSpPr>
            <p:nvPr/>
          </p:nvCxnSpPr>
          <p:spPr>
            <a:xfrm rot="10800000">
              <a:off x="1791025" y="934900"/>
              <a:ext cx="1063200" cy="529200"/>
            </a:xfrm>
            <a:prstGeom prst="straightConnector1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pic>
        <p:nvPicPr>
          <p:cNvPr id="499" name="Google Shape;499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78147" y="3978347"/>
            <a:ext cx="992700" cy="99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Documentation: Docstrings</a:t>
            </a:r>
            <a:endParaRPr/>
          </a:p>
        </p:txBody>
      </p:sp>
      <p:sp>
        <p:nvSpPr>
          <p:cNvPr id="505" name="Google Shape;505;p6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What are they for?</a:t>
            </a:r>
            <a:endParaRPr sz="2200"/>
          </a:p>
          <a:p>
            <a:pPr indent="-368300" lvl="0" marL="457200" rtl="0" algn="l">
              <a:spcBef>
                <a:spcPts val="120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Documenting things users will need to know how to use</a:t>
            </a:r>
            <a:endParaRPr sz="22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Functions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Modules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Classes</a:t>
            </a:r>
            <a:endParaRPr sz="1800"/>
          </a:p>
        </p:txBody>
      </p:sp>
      <p:pic>
        <p:nvPicPr>
          <p:cNvPr id="506" name="Google Shape;506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4600" y="2655470"/>
            <a:ext cx="3698100" cy="219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6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Documentation: Docstrings</a:t>
            </a:r>
            <a:endParaRPr/>
          </a:p>
        </p:txBody>
      </p:sp>
      <p:sp>
        <p:nvSpPr>
          <p:cNvPr id="512" name="Google Shape;512;p6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Why?</a:t>
            </a:r>
            <a:endParaRPr sz="2200"/>
          </a:p>
          <a:p>
            <a:pPr indent="-336550" lvl="0" marL="457200" rtl="0" algn="l">
              <a:spcBef>
                <a:spcPts val="1200"/>
              </a:spcBef>
              <a:spcAft>
                <a:spcPts val="0"/>
              </a:spcAft>
              <a:buSzPts val="1700"/>
              <a:buChar char="●"/>
            </a:pPr>
            <a:r>
              <a:rPr lang="en" sz="1900"/>
              <a:t>They can be processed by the </a:t>
            </a:r>
            <a:r>
              <a:rPr i="1" lang="en" sz="1900"/>
              <a:t>docutils</a:t>
            </a:r>
            <a:r>
              <a:rPr lang="en" sz="1900"/>
              <a:t> package into HTML, LaTeX, etc. for high quality code documentation (that makes you look smart).</a:t>
            </a:r>
            <a:endParaRPr sz="1900"/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rPr lang="en" sz="1900"/>
              <a:t>Try it out when you’ve written some docstings:</a:t>
            </a:r>
            <a:endParaRPr sz="1900"/>
          </a:p>
          <a:p>
            <a:pPr indent="45720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rPr b="1" lang="en" sz="1900">
                <a:highlight>
                  <a:srgbClr val="F3F3F3"/>
                </a:highlight>
                <a:latin typeface="Courier New"/>
                <a:ea typeface="Courier New"/>
                <a:cs typeface="Courier New"/>
                <a:sym typeface="Courier New"/>
              </a:rPr>
              <a:t>python -m pydoc my.module</a:t>
            </a:r>
            <a:endParaRPr b="1" sz="1900">
              <a:highlight>
                <a:srgbClr val="F3F3F3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513" name="Google Shape;513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95975" y="2735325"/>
            <a:ext cx="3106401" cy="2063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6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Documentation: Docstrings</a:t>
            </a:r>
            <a:endParaRPr/>
          </a:p>
        </p:txBody>
      </p:sp>
      <p:sp>
        <p:nvSpPr>
          <p:cNvPr id="519" name="Google Shape;519;p6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One line for simple stuff</a:t>
            </a:r>
            <a:endParaRPr/>
          </a:p>
        </p:txBody>
      </p:sp>
      <p:pic>
        <p:nvPicPr>
          <p:cNvPr id="520" name="Google Shape;520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9550" y="2158876"/>
            <a:ext cx="8104902" cy="991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1" name="Google Shape;521;p62"/>
          <p:cNvPicPr preferRelativeResize="0"/>
          <p:nvPr/>
        </p:nvPicPr>
        <p:blipFill rotWithShape="1">
          <a:blip r:embed="rId4">
            <a:alphaModFix/>
          </a:blip>
          <a:srcRect b="21436" l="22964" r="21951" t="21138"/>
          <a:stretch/>
        </p:blipFill>
        <p:spPr>
          <a:xfrm>
            <a:off x="3370975" y="3198300"/>
            <a:ext cx="2402051" cy="178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6850" y="966560"/>
            <a:ext cx="4448550" cy="3210375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SURF-ing!</a:t>
            </a:r>
            <a:endParaRPr/>
          </a:p>
        </p:txBody>
      </p:sp>
      <p:sp>
        <p:nvSpPr>
          <p:cNvPr id="99" name="Google Shape;99;p18"/>
          <p:cNvSpPr txBox="1"/>
          <p:nvPr>
            <p:ph idx="1" type="body"/>
          </p:nvPr>
        </p:nvSpPr>
        <p:spPr>
          <a:xfrm>
            <a:off x="311700" y="1152475"/>
            <a:ext cx="4077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342900" rtl="0" algn="l"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en" sz="2100"/>
              <a:t>Why is it important that people can read your code? (SURF)</a:t>
            </a:r>
            <a:endParaRPr sz="2100"/>
          </a:p>
          <a:p>
            <a:pPr indent="-279400" lvl="1" marL="742950" rtl="0" algn="l">
              <a:spcBef>
                <a:spcPts val="0"/>
              </a:spcBef>
              <a:spcAft>
                <a:spcPts val="0"/>
              </a:spcAft>
              <a:buSzPts val="1700"/>
              <a:buChar char="–"/>
            </a:pPr>
            <a:r>
              <a:rPr lang="en" sz="1700"/>
              <a:t>Sustainable</a:t>
            </a:r>
            <a:endParaRPr sz="1700"/>
          </a:p>
          <a:p>
            <a:pPr indent="-222250" lvl="2" marL="1143000" rtl="0" algn="l">
              <a:spcBef>
                <a:spcPts val="0"/>
              </a:spcBef>
              <a:spcAft>
                <a:spcPts val="0"/>
              </a:spcAft>
              <a:buSzPts val="1700"/>
              <a:buChar char="•"/>
            </a:pPr>
            <a:r>
              <a:rPr lang="en" sz="1700"/>
              <a:t>New version of Python (4.X)</a:t>
            </a:r>
            <a:endParaRPr sz="1700"/>
          </a:p>
          <a:p>
            <a:pPr indent="-279400" lvl="1" marL="742950" rtl="0" algn="l">
              <a:spcBef>
                <a:spcPts val="0"/>
              </a:spcBef>
              <a:spcAft>
                <a:spcPts val="0"/>
              </a:spcAft>
              <a:buSzPts val="1700"/>
              <a:buChar char="–"/>
            </a:pPr>
            <a:r>
              <a:rPr lang="en" sz="1700"/>
              <a:t>Understandable</a:t>
            </a:r>
            <a:endParaRPr sz="1700"/>
          </a:p>
          <a:p>
            <a:pPr indent="-222250" lvl="2" marL="1143000" rtl="0" algn="l">
              <a:spcBef>
                <a:spcPts val="0"/>
              </a:spcBef>
              <a:spcAft>
                <a:spcPts val="0"/>
              </a:spcAft>
              <a:buSzPts val="1700"/>
              <a:buChar char="•"/>
            </a:pPr>
            <a:r>
              <a:rPr lang="en" sz="1700"/>
              <a:t>Is it doing what you claim?</a:t>
            </a:r>
            <a:endParaRPr sz="1700"/>
          </a:p>
          <a:p>
            <a:pPr indent="-279400" lvl="1" marL="742950" rtl="0" algn="l">
              <a:spcBef>
                <a:spcPts val="0"/>
              </a:spcBef>
              <a:spcAft>
                <a:spcPts val="0"/>
              </a:spcAft>
              <a:buSzPts val="1700"/>
              <a:buChar char="–"/>
            </a:pPr>
            <a:r>
              <a:rPr lang="en" sz="1700"/>
              <a:t>Reusable</a:t>
            </a:r>
            <a:endParaRPr sz="1700"/>
          </a:p>
          <a:p>
            <a:pPr indent="-222250" lvl="2" marL="1143000" rtl="0" algn="l">
              <a:spcBef>
                <a:spcPts val="0"/>
              </a:spcBef>
              <a:spcAft>
                <a:spcPts val="0"/>
              </a:spcAft>
              <a:buSzPts val="1700"/>
              <a:buChar char="•"/>
            </a:pPr>
            <a:r>
              <a:rPr lang="en" sz="1700"/>
              <a:t>Can it be incorporated into a larger project?</a:t>
            </a:r>
            <a:endParaRPr sz="1700"/>
          </a:p>
          <a:p>
            <a:pPr indent="-279400" lvl="1" marL="742950" rtl="0" algn="l">
              <a:spcBef>
                <a:spcPts val="0"/>
              </a:spcBef>
              <a:spcAft>
                <a:spcPts val="0"/>
              </a:spcAft>
              <a:buSzPts val="1700"/>
              <a:buChar char="–"/>
            </a:pPr>
            <a:r>
              <a:rPr lang="en" sz="1700"/>
              <a:t>Fixable</a:t>
            </a:r>
            <a:endParaRPr sz="17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6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Documentation: Docstrings</a:t>
            </a:r>
            <a:endParaRPr/>
          </a:p>
        </p:txBody>
      </p:sp>
      <p:sp>
        <p:nvSpPr>
          <p:cNvPr id="527" name="Google Shape;527;p6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Multi</a:t>
            </a:r>
            <a:r>
              <a:rPr lang="en"/>
              <a:t>line for more complicated things</a:t>
            </a:r>
            <a:endParaRPr/>
          </a:p>
        </p:txBody>
      </p:sp>
      <p:pic>
        <p:nvPicPr>
          <p:cNvPr id="528" name="Google Shape;528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2100" y="2162625"/>
            <a:ext cx="7119800" cy="175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9" name="Google Shape;529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00976" y="548400"/>
            <a:ext cx="1895148" cy="1306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6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Documentation: Docstrings</a:t>
            </a:r>
            <a:endParaRPr/>
          </a:p>
        </p:txBody>
      </p:sp>
      <p:sp>
        <p:nvSpPr>
          <p:cNvPr id="535" name="Google Shape;535;p6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100"/>
              <a:t>For scripts intended to be called from the command line, the docstring at the top of the file should be a usage message for the script.</a:t>
            </a:r>
            <a:endParaRPr sz="2100"/>
          </a:p>
        </p:txBody>
      </p:sp>
      <p:pic>
        <p:nvPicPr>
          <p:cNvPr id="536" name="Google Shape;536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81163" y="2335750"/>
            <a:ext cx="5781675" cy="1685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7" name="Google Shape;537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9076" y="2805443"/>
            <a:ext cx="1492100" cy="20850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6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Documentation: Docstrings</a:t>
            </a:r>
            <a:endParaRPr/>
          </a:p>
        </p:txBody>
      </p:sp>
      <p:sp>
        <p:nvSpPr>
          <p:cNvPr id="543" name="Google Shape;543;p6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For modules, </a:t>
            </a:r>
            <a:r>
              <a:rPr lang="en" sz="2200"/>
              <a:t>list the classes, exceptions and functions (and any other objects) that are exported by the module, with a one-line summary of each.</a:t>
            </a:r>
            <a:endParaRPr sz="2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2200" u="sng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https://github.com/numpy/numpy/blob/master/numpy/__init__.py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200"/>
              <a:t> </a:t>
            </a:r>
            <a:endParaRPr sz="2200"/>
          </a:p>
        </p:txBody>
      </p:sp>
      <p:pic>
        <p:nvPicPr>
          <p:cNvPr id="544" name="Google Shape;544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13237" y="3511750"/>
            <a:ext cx="1517526" cy="1468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6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Documentation: Docstrings</a:t>
            </a:r>
            <a:endParaRPr/>
          </a:p>
        </p:txBody>
      </p:sp>
      <p:sp>
        <p:nvSpPr>
          <p:cNvPr id="550" name="Google Shape;550;p66"/>
          <p:cNvSpPr txBox="1"/>
          <p:nvPr>
            <p:ph idx="1" type="body"/>
          </p:nvPr>
        </p:nvSpPr>
        <p:spPr>
          <a:xfrm>
            <a:off x="311700" y="1152475"/>
            <a:ext cx="8520600" cy="381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functions, i</a:t>
            </a:r>
            <a:r>
              <a:rPr lang="en"/>
              <a:t>nclude all of the good interface specification stuff we’ve talked about: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Name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Arguments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Return values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Side effects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Edge cases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Exceptions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Examples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https://github.com/scikit-learn/scikit-learn/blob/main/sklearn/cluster/_dbscan.py</a:t>
            </a:r>
            <a:endParaRPr/>
          </a:p>
        </p:txBody>
      </p:sp>
      <p:pic>
        <p:nvPicPr>
          <p:cNvPr id="551" name="Google Shape;551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42825" y="1667375"/>
            <a:ext cx="2571750" cy="257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6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Exercise Part 3: Documentation</a:t>
            </a:r>
            <a:endParaRPr/>
          </a:p>
        </p:txBody>
      </p:sp>
      <p:sp>
        <p:nvSpPr>
          <p:cNvPr id="557" name="Google Shape;557;p67"/>
          <p:cNvSpPr txBox="1"/>
          <p:nvPr>
            <p:ph idx="1" type="body"/>
          </p:nvPr>
        </p:nvSpPr>
        <p:spPr>
          <a:xfrm>
            <a:off x="311700" y="1152475"/>
            <a:ext cx="8520600" cy="357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Run pylint on the style demo file:</a:t>
            </a:r>
            <a:endParaRPr/>
          </a:p>
          <a:p>
            <a:pPr indent="0" lvl="0" marL="45720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pylint style_demo.py</a:t>
            </a:r>
            <a:endParaRPr b="1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Use an editor to get it to 10/10!</a:t>
            </a:r>
            <a:endParaRPr/>
          </a:p>
          <a:p>
            <a:pPr indent="0" lvl="0" marL="0" rtl="0" algn="l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t/>
            </a:r>
            <a:endParaRPr/>
          </a:p>
        </p:txBody>
      </p:sp>
      <p:pic>
        <p:nvPicPr>
          <p:cNvPr id="558" name="Google Shape;558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97850" y="2491899"/>
            <a:ext cx="3856850" cy="237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33450" y="279019"/>
            <a:ext cx="1198850" cy="156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6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Lastly: Ignoring recommendations</a:t>
            </a:r>
            <a:endParaRPr/>
          </a:p>
        </p:txBody>
      </p:sp>
      <p:sp>
        <p:nvSpPr>
          <p:cNvPr id="565" name="Google Shape;565;p6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3429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Sometimes you disagree with a PEP8 recommendation</a:t>
            </a:r>
            <a:endParaRPr sz="2200"/>
          </a:p>
          <a:p>
            <a:pPr indent="-368300" lvl="0" marL="3429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Or you made a very conscious choice to do it differently</a:t>
            </a:r>
            <a:endParaRPr sz="2200"/>
          </a:p>
          <a:p>
            <a:pPr indent="-368300" lvl="0" marL="3429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You can tell pylint to ignore the issue with a comment on the line before:</a:t>
            </a:r>
            <a:endParaRPr sz="2200"/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200"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# pylint: disable=consider-using-f-string</a:t>
            </a:r>
            <a:endParaRPr sz="2200">
              <a:highlight>
                <a:srgbClr val="EFEFE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368300" lvl="0" marL="342900" rtl="0" algn="l">
              <a:spcBef>
                <a:spcPts val="120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NOT OFTEN!</a:t>
            </a:r>
            <a:endParaRPr sz="2200">
              <a:highlight>
                <a:srgbClr val="EFEFE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Style</a:t>
            </a:r>
            <a:endParaRPr/>
          </a:p>
        </p:txBody>
      </p:sp>
      <p:sp>
        <p:nvSpPr>
          <p:cNvPr id="105" name="Google Shape;105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Ultimately</a:t>
            </a:r>
            <a:r>
              <a:rPr lang="en"/>
              <a:t>, it doesn’t change how things work, just how approachable it is</a:t>
            </a:r>
            <a:endParaRPr/>
          </a:p>
        </p:txBody>
      </p:sp>
      <p:pic>
        <p:nvPicPr>
          <p:cNvPr id="106" name="Google Shape;10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66775" y="1830525"/>
            <a:ext cx="3010450" cy="3010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Most important rule: consistency</a:t>
            </a:r>
            <a:endParaRPr/>
          </a:p>
        </p:txBody>
      </p:sp>
      <p:sp>
        <p:nvSpPr>
          <p:cNvPr id="112" name="Google Shape;112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3" name="Google Shape;11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5713" y="1303777"/>
            <a:ext cx="7152576" cy="3564051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0"/>
          <p:cNvSpPr txBox="1"/>
          <p:nvPr/>
        </p:nvSpPr>
        <p:spPr>
          <a:xfrm rot="-984233">
            <a:off x="1050849" y="1632623"/>
            <a:ext cx="2435852" cy="741482"/>
          </a:xfrm>
          <a:prstGeom prst="rect">
            <a:avLst/>
          </a:prstGeom>
          <a:solidFill>
            <a:srgbClr val="FFFFFF">
              <a:alpha val="6585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</a:rPr>
              <a:t>With yourself, over time!</a:t>
            </a:r>
            <a:endParaRPr sz="1800">
              <a:solidFill>
                <a:srgbClr val="FF0000"/>
              </a:solidFill>
            </a:endParaRPr>
          </a:p>
        </p:txBody>
      </p:sp>
      <p:sp>
        <p:nvSpPr>
          <p:cNvPr id="115" name="Google Shape;115;p20"/>
          <p:cNvSpPr txBox="1"/>
          <p:nvPr/>
        </p:nvSpPr>
        <p:spPr>
          <a:xfrm rot="1107570">
            <a:off x="5657573" y="1670333"/>
            <a:ext cx="2435934" cy="741396"/>
          </a:xfrm>
          <a:prstGeom prst="rect">
            <a:avLst/>
          </a:prstGeom>
          <a:solidFill>
            <a:srgbClr val="FFFFFF">
              <a:alpha val="6585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</a:rPr>
              <a:t>With existing code and others!</a:t>
            </a:r>
            <a:endParaRPr sz="180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Many different styles…</a:t>
            </a:r>
            <a:endParaRPr/>
          </a:p>
        </p:txBody>
      </p:sp>
      <p:pic>
        <p:nvPicPr>
          <p:cNvPr id="121" name="Google Shape;12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25499" y="1152475"/>
            <a:ext cx="2506799" cy="3623351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1"/>
          <p:cNvSpPr/>
          <p:nvPr/>
        </p:nvSpPr>
        <p:spPr>
          <a:xfrm>
            <a:off x="384850" y="1152600"/>
            <a:ext cx="5118600" cy="2551500"/>
          </a:xfrm>
          <a:prstGeom prst="wedgeRoundRectCallout">
            <a:avLst>
              <a:gd fmla="val 60336" name="adj1"/>
              <a:gd fmla="val 15084" name="adj2"/>
              <a:gd fmla="val 0" name="adj3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73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●"/>
            </a:pPr>
            <a:r>
              <a:rPr lang="en" sz="2500" u="sng">
                <a:solidFill>
                  <a:schemeClr val="accent5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PEP8 (most common)</a:t>
            </a:r>
            <a:endParaRPr sz="2500">
              <a:solidFill>
                <a:schemeClr val="dk2"/>
              </a:solidFill>
            </a:endParaRPr>
          </a:p>
          <a:p>
            <a:pPr indent="-3619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Char char="○"/>
            </a:pPr>
            <a:r>
              <a:rPr lang="en" sz="2100">
                <a:solidFill>
                  <a:schemeClr val="dk2"/>
                </a:solidFill>
              </a:rPr>
              <a:t>“Python Enhancement Proposal #8”</a:t>
            </a:r>
            <a:endParaRPr sz="2100">
              <a:solidFill>
                <a:schemeClr val="dk2"/>
              </a:solidFill>
            </a:endParaRPr>
          </a:p>
          <a:p>
            <a:pPr indent="-3873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●"/>
            </a:pPr>
            <a:r>
              <a:rPr lang="en" sz="2500" u="sng">
                <a:solidFill>
                  <a:schemeClr val="accent5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Google Python Style Guide</a:t>
            </a:r>
            <a:endParaRPr sz="2500">
              <a:solidFill>
                <a:schemeClr val="dk2"/>
              </a:solidFill>
            </a:endParaRPr>
          </a:p>
          <a:p>
            <a:pPr indent="-3619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Char char="○"/>
            </a:pPr>
            <a:r>
              <a:rPr lang="en" sz="2100">
                <a:solidFill>
                  <a:schemeClr val="dk2"/>
                </a:solidFill>
              </a:rPr>
              <a:t>“More complete” PEP8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color! Use an editor!</a:t>
            </a:r>
            <a:endParaRPr/>
          </a:p>
        </p:txBody>
      </p:sp>
      <p:sp>
        <p:nvSpPr>
          <p:cNvPr id="128" name="Google Shape;128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9" name="Google Shape;12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0725" y="1152475"/>
            <a:ext cx="7402549" cy="3823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31442" y="288650"/>
            <a:ext cx="3858580" cy="2571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